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833" r:id="rId3"/>
    <p:sldId id="2835" r:id="rId4"/>
    <p:sldId id="2836" r:id="rId5"/>
    <p:sldId id="2877" r:id="rId6"/>
    <p:sldId id="2879" r:id="rId7"/>
    <p:sldId id="2880" r:id="rId8"/>
    <p:sldId id="2881" r:id="rId9"/>
    <p:sldId id="2882" r:id="rId10"/>
    <p:sldId id="2883" r:id="rId11"/>
    <p:sldId id="2884" r:id="rId12"/>
    <p:sldId id="2886" r:id="rId13"/>
    <p:sldId id="2887" r:id="rId14"/>
    <p:sldId id="2888" r:id="rId15"/>
    <p:sldId id="2889" r:id="rId16"/>
    <p:sldId id="2890" r:id="rId17"/>
    <p:sldId id="2891" r:id="rId18"/>
    <p:sldId id="2914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8F31F7"/>
    <a:srgbClr val="9966FF"/>
    <a:srgbClr val="D78F8E"/>
    <a:srgbClr val="E0E9ED"/>
    <a:srgbClr val="EEEFFF"/>
    <a:srgbClr val="F88614"/>
    <a:srgbClr val="6699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0-B170-4B75-BE8A-0CF05766E209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DB9CD-8282-45A0-9345-D2518864A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42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66E-F3ED-4055-8CC6-82A277D2BED8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510C-A274-4F09-B4F8-A9F602567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7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67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77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個別序位查詢，記得提醒學生端要允許網頁顯示彈跳視窗功能，才能查詢的到</a:t>
            </a:r>
            <a:r>
              <a:rPr lang="en-US" altLang="zh-TW" smtClean="0"/>
              <a:t>~</a:t>
            </a:r>
            <a:endParaRPr lang="zh-TW" altLang="en-US" smtClean="0"/>
          </a:p>
        </p:txBody>
      </p:sp>
      <p:sp>
        <p:nvSpPr>
          <p:cNvPr id="1218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49EE613-486A-4F47-8D2F-68EA438601CA}" type="slidenum">
              <a:rPr kumimoji="0" lang="en-US" altLang="zh-TW" smtClean="0"/>
              <a:pPr/>
              <a:t>11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9543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0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86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87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30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05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80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35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07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58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3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6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F2E9147-7348-7431-758D-BCB8F5E6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792" y="4767561"/>
            <a:ext cx="2056835" cy="273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3C85309-859D-56A5-073D-64817546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810" y="4767561"/>
            <a:ext cx="3086382" cy="273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548FD3D-B2CE-B808-2E41-FAB3A2AE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375" y="4767561"/>
            <a:ext cx="2056835" cy="273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454C62-5FED-4239-902B-2CFD862277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979257"/>
      </p:ext>
    </p:extLst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0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93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28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32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95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60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4819650" cy="4395791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3496588" cy="3072493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7453313" y="1625207"/>
            <a:ext cx="469106" cy="469106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7546018" y="1717912"/>
            <a:ext cx="283695" cy="28369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5304235" y="3087295"/>
            <a:ext cx="469106" cy="469106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5506642" y="1465663"/>
            <a:ext cx="2145506" cy="2145506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5656660" y="3556401"/>
            <a:ext cx="234553" cy="234553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7840266" y="4044557"/>
            <a:ext cx="255984" cy="255984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7890854" y="4095145"/>
            <a:ext cx="154808" cy="154808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7015163" y="3986215"/>
            <a:ext cx="127397" cy="128588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7040339" y="4011627"/>
            <a:ext cx="77045" cy="77764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3602831" y="3567115"/>
            <a:ext cx="223838" cy="223838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3647067" y="3611351"/>
            <a:ext cx="135367" cy="135367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460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5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9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63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1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323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1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624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1">
          <a:gsLst>
            <a:gs pos="0">
              <a:srgbClr val="F4F4F4"/>
            </a:gs>
            <a:gs pos="35001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Temp\400页超强PPT模板\花PNG\65789.png">
            <a:extLst>
              <a:ext uri="{FF2B5EF4-FFF2-40B4-BE49-F238E27FC236}">
                <a16:creationId xmlns:a16="http://schemas.microsoft.com/office/drawing/2014/main" xmlns="" id="{0EC1E516-38A0-2AD9-E2DF-CCF2DCB7AC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1656081" y="-3387982"/>
            <a:ext cx="2210366" cy="49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:\Temp\400页超强PPT模板\花PNG\65789.png">
            <a:extLst>
              <a:ext uri="{FF2B5EF4-FFF2-40B4-BE49-F238E27FC236}">
                <a16:creationId xmlns:a16="http://schemas.microsoft.com/office/drawing/2014/main" xmlns="" id="{B907685C-695D-5AC9-DE31-0111F645CE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8466667" y="-4942547"/>
            <a:ext cx="3110090" cy="69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529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1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93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763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C3C7DB-056D-DCE6-4576-23E3794B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4767561"/>
            <a:ext cx="2133600" cy="273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958A25-B979-23EE-544F-0DA7C067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636" y="4767561"/>
            <a:ext cx="2896729" cy="273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AC9638-8021-0A35-8F23-0933FF26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1" y="4767561"/>
            <a:ext cx="2133600" cy="273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68D0AFF-DA05-4FE4-A9B1-F75CF11728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3011"/>
      </p:ext>
    </p:extLst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幾何圖形母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18997" y="4868864"/>
            <a:ext cx="425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E602F6-2A3A-468B-9D96-CB2E1F33B86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27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663987" y="1392180"/>
            <a:ext cx="1612498" cy="78483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2">
                    <a:alpha val="91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en-US" altLang="zh-CN" sz="2700" dirty="0">
                <a:solidFill>
                  <a:schemeClr val="tx1">
                    <a:lumMod val="65000"/>
                    <a:lumOff val="35000"/>
                    <a:alpha val="40000"/>
                  </a:schemeClr>
                </a:solidFill>
              </a:rPr>
              <a:t>CONTENTS</a:t>
            </a:r>
          </a:p>
          <a:p>
            <a:endParaRPr lang="en-US" altLang="zh-CN" sz="1800" dirty="0">
              <a:solidFill>
                <a:schemeClr val="tx1">
                  <a:lumMod val="65000"/>
                  <a:lumOff val="35000"/>
                  <a:alpha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47911" y="1165863"/>
            <a:ext cx="2343539" cy="7155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50" b="1" dirty="0" smtClean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</a:t>
            </a:r>
            <a:r>
              <a:rPr lang="zh-TW" altLang="en-US" sz="405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CN" sz="405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5"/>
          <p:cNvCxnSpPr/>
          <p:nvPr/>
        </p:nvCxnSpPr>
        <p:spPr>
          <a:xfrm flipH="1">
            <a:off x="1600200" y="1828687"/>
            <a:ext cx="57725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/>
        </p:nvSpPr>
        <p:spPr>
          <a:xfrm rot="18035669">
            <a:off x="7483741" y="613867"/>
            <a:ext cx="371339" cy="320120"/>
          </a:xfrm>
          <a:prstGeom prst="triangl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等腰三角形 11"/>
          <p:cNvSpPr/>
          <p:nvPr/>
        </p:nvSpPr>
        <p:spPr>
          <a:xfrm rot="21283757">
            <a:off x="7874731" y="1045588"/>
            <a:ext cx="197969" cy="170663"/>
          </a:xfrm>
          <a:prstGeom prst="triangle">
            <a:avLst/>
          </a:prstGeom>
          <a:solidFill>
            <a:srgbClr val="4EC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3" name="等腰三角形 12"/>
          <p:cNvSpPr/>
          <p:nvPr/>
        </p:nvSpPr>
        <p:spPr>
          <a:xfrm rot="15968008">
            <a:off x="8216000" y="1110436"/>
            <a:ext cx="313901" cy="234488"/>
          </a:xfrm>
          <a:prstGeom prst="triangl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18997" y="4868864"/>
            <a:ext cx="425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E602F6-2A3A-468B-9D96-CB2E1F33B865}" type="slidenum">
              <a:rPr lang="en-US" altLang="zh-TW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3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8035669">
            <a:off x="1919708" y="1292689"/>
            <a:ext cx="444275" cy="382995"/>
          </a:xfrm>
          <a:prstGeom prst="triangle">
            <a:avLst/>
          </a:prstGeom>
          <a:solidFill>
            <a:srgbClr val="E66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等腰三角形 5"/>
          <p:cNvSpPr/>
          <p:nvPr/>
        </p:nvSpPr>
        <p:spPr>
          <a:xfrm rot="21283757">
            <a:off x="1760421" y="1558864"/>
            <a:ext cx="236852" cy="204183"/>
          </a:xfrm>
          <a:prstGeom prst="triangle">
            <a:avLst/>
          </a:prstGeom>
          <a:solidFill>
            <a:srgbClr val="E4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等腰三角形 6"/>
          <p:cNvSpPr/>
          <p:nvPr/>
        </p:nvSpPr>
        <p:spPr>
          <a:xfrm rot="15968008">
            <a:off x="1367007" y="1936513"/>
            <a:ext cx="375554" cy="280543"/>
          </a:xfrm>
          <a:prstGeom prst="triangle">
            <a:avLst/>
          </a:prstGeom>
          <a:solidFill>
            <a:srgbClr val="4EC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cxnSp>
        <p:nvCxnSpPr>
          <p:cNvPr id="12" name="直接连接符 10"/>
          <p:cNvCxnSpPr/>
          <p:nvPr/>
        </p:nvCxnSpPr>
        <p:spPr>
          <a:xfrm>
            <a:off x="4204200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18997" y="4868864"/>
            <a:ext cx="425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E602F6-2A3A-468B-9D96-CB2E1F33B8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1228725"/>
            <a:ext cx="7886700" cy="33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18997" y="4868864"/>
            <a:ext cx="425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E602F6-2A3A-468B-9D96-CB2E1F33B8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332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1228725"/>
            <a:ext cx="7886700" cy="33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18997" y="4868864"/>
            <a:ext cx="425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E602F6-2A3A-468B-9D96-CB2E1F33B8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861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564450" y="4869657"/>
            <a:ext cx="579549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23905D-5223-4A5C-874E-DAFCC43A4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66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xmlns="" id="{0A5FF27A-FA6C-6FA0-CD42-4596E486EB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61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ransition spd="med" advTm="0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29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25103" algn="l" rtl="0" fontAlgn="base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50207" algn="l" rtl="0" fontAlgn="base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975311" algn="l" rtl="0" fontAlgn="base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00414" algn="l" rtl="0" fontAlgn="base">
        <a:lnSpc>
          <a:spcPct val="90000"/>
        </a:lnSpc>
        <a:spcBef>
          <a:spcPct val="0"/>
        </a:spcBef>
        <a:spcAft>
          <a:spcPct val="0"/>
        </a:spcAft>
        <a:defRPr sz="312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62552" indent="-162552" algn="l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487655" indent="-162552" algn="l" rtl="0" eaLnBrk="0" fontAlgn="base" hangingPunct="0">
        <a:lnSpc>
          <a:spcPct val="90000"/>
        </a:lnSpc>
        <a:spcBef>
          <a:spcPts val="356"/>
        </a:spcBef>
        <a:spcAft>
          <a:spcPct val="0"/>
        </a:spcAft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812759" indent="-162552" algn="l" rtl="0" eaLnBrk="0" fontAlgn="base" hangingPunct="0">
        <a:lnSpc>
          <a:spcPct val="90000"/>
        </a:lnSpc>
        <a:spcBef>
          <a:spcPts val="356"/>
        </a:spcBef>
        <a:spcAft>
          <a:spcPct val="0"/>
        </a:spcAft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137863" indent="-162552" algn="l" rtl="0" eaLnBrk="0" fontAlgn="base" hangingPunct="0">
        <a:lnSpc>
          <a:spcPct val="90000"/>
        </a:lnSpc>
        <a:spcBef>
          <a:spcPts val="35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462966" indent="-162552" algn="l" rtl="0" eaLnBrk="0" fontAlgn="base" hangingPunct="0">
        <a:lnSpc>
          <a:spcPct val="90000"/>
        </a:lnSpc>
        <a:spcBef>
          <a:spcPts val="35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788218" indent="-162566" algn="l" defTabSz="65026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349" indent="-162566" algn="l" defTabSz="65026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80" indent="-162566" algn="l" defTabSz="65026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610" indent="-162566" algn="l" defTabSz="65026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31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61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92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523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54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84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914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1046" algn="l" defTabSz="650261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18997" y="4868864"/>
            <a:ext cx="425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altLang="en-US" sz="14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FE602F6-2A3A-468B-9D96-CB2E1F33B865}" type="slidenum">
              <a:rPr lang="en-US" altLang="zh-TW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704" r:id="rId15"/>
    <p:sldLayoutId id="2147483705" r:id="rId16"/>
    <p:sldLayoutId id="2147483706" r:id="rId17"/>
    <p:sldLayoutId id="214748370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6"/>
          <p:cNvSpPr txBox="1"/>
          <p:nvPr/>
        </p:nvSpPr>
        <p:spPr>
          <a:xfrm>
            <a:off x="2915816" y="2174399"/>
            <a:ext cx="5832648" cy="41293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TW" sz="72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itchFamily="34" charset="-122"/>
              </a:rPr>
              <a:t>113</a:t>
            </a:r>
            <a:r>
              <a:rPr lang="zh-TW" altLang="en-US" sz="44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itchFamily="34" charset="-122"/>
              </a:rPr>
              <a:t>學年度</a:t>
            </a:r>
            <a:r>
              <a:rPr lang="zh-TW" altLang="en-US" sz="4400" dirty="0" smtClean="0">
                <a:ln w="6350">
                  <a:noFill/>
                </a:ln>
                <a:solidFill>
                  <a:srgbClr val="EE7D00"/>
                </a:solidFill>
                <a:latin typeface="Impact" panose="020B0806030902050204" pitchFamily="34" charset="0"/>
                <a:ea typeface="微软雅黑" pitchFamily="34" charset="-122"/>
              </a:rPr>
              <a:t>桃連區</a:t>
            </a:r>
            <a:endParaRPr lang="en-US" altLang="zh-TW" sz="4400" dirty="0" smtClean="0">
              <a:ln w="6350">
                <a:noFill/>
              </a:ln>
              <a:solidFill>
                <a:srgbClr val="EE7D00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4132" y="2499742"/>
            <a:ext cx="567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入學報名作業網路平臺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004132" y="3456008"/>
            <a:ext cx="42883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第一次國中說明會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059832" y="4163894"/>
            <a:ext cx="45365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報告人：簡汝恩。日期：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99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219055" y="997202"/>
            <a:ext cx="6194856" cy="48824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57168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◉"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系統會直接下載「學生基本資料及超額比序積分資料表」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732475" y="4848300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755576" y="615703"/>
            <a:ext cx="5589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志願選填相關作業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1958175" y="1661525"/>
            <a:ext cx="4251016" cy="3425136"/>
            <a:chOff x="2168525" y="2521395"/>
            <a:chExt cx="4765154" cy="3923547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525" y="2521395"/>
              <a:ext cx="4765154" cy="3923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168525" y="6148574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2314048" y="4776427"/>
              <a:ext cx="3280631" cy="1081346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系統自動下載完成時，可開啟此</a:t>
              </a:r>
              <a:r>
                <a:rPr lang="en-US" altLang="zh-TW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檔，查詢基本資料及超額比序積分資料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55576" y="243992"/>
            <a:ext cx="463176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五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、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基本資料及超額比序積分資料查詢</a:t>
            </a:r>
          </a:p>
        </p:txBody>
      </p:sp>
      <p:sp>
        <p:nvSpPr>
          <p:cNvPr id="12" name="矩形 11"/>
          <p:cNvSpPr/>
          <p:nvPr/>
        </p:nvSpPr>
        <p:spPr>
          <a:xfrm>
            <a:off x="755575" y="615703"/>
            <a:ext cx="551459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751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1779662"/>
            <a:ext cx="3136264" cy="1496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  <a:defRPr/>
            </a:pP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  <a:defRPr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請先設定網頁可顯示彈出式視窗功能，才可使用「個別序位查詢服務」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PT Serif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8" y="1316374"/>
            <a:ext cx="4639358" cy="37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7757"/>
            <a:ext cx="755576" cy="409030"/>
          </a:xfrm>
          <a:prstGeom prst="rect">
            <a:avLst/>
          </a:prstGeom>
          <a:solidFill>
            <a:srgbClr val="8F3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755576" y="207757"/>
            <a:ext cx="40196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8F31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sz="2000" b="1" dirty="0">
                <a:solidFill>
                  <a:srgbClr val="8F31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個別序位查詢</a:t>
            </a:r>
            <a:endParaRPr lang="en-US" altLang="zh-TW" sz="2000" b="1" dirty="0" smtClean="0">
              <a:solidFill>
                <a:srgbClr val="8F31F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719195" y="684120"/>
            <a:ext cx="3974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個別序位查詢服務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602F6-2A3A-468B-9D96-CB2E1F33B865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12" name="矩形 11"/>
          <p:cNvSpPr/>
          <p:nvPr/>
        </p:nvSpPr>
        <p:spPr>
          <a:xfrm>
            <a:off x="755575" y="615702"/>
            <a:ext cx="3843925" cy="437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矩形 10"/>
          <p:cNvSpPr>
            <a:spLocks noChangeArrowheads="1"/>
          </p:cNvSpPr>
          <p:nvPr/>
        </p:nvSpPr>
        <p:spPr bwMode="auto">
          <a:xfrm>
            <a:off x="1203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755576" y="243992"/>
            <a:ext cx="463176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七、</a:t>
            </a:r>
            <a:r>
              <a:rPr lang="zh-TW" altLang="en-US" dirty="0">
                <a:solidFill>
                  <a:srgbClr val="C00000"/>
                </a:solidFill>
              </a:rPr>
              <a:t>免試志願選</a:t>
            </a:r>
            <a:r>
              <a:rPr lang="zh-TW" altLang="en-US" dirty="0" smtClean="0">
                <a:solidFill>
                  <a:srgbClr val="C00000"/>
                </a:solidFill>
              </a:rPr>
              <a:t>填提醒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55576" y="780565"/>
            <a:ext cx="7384647" cy="40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模擬選填志願期間，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首次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登入志願選填頁面，</a:t>
            </a:r>
            <a:r>
              <a:rPr lang="zh-TW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務必先完成</a:t>
            </a:r>
            <a:r>
              <a:rPr lang="en-US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/>
            </a:r>
            <a:br>
              <a:rPr lang="en-US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</a:br>
            <a:r>
              <a:rPr lang="zh-TW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適性輔導問卷填報，才可</a:t>
            </a:r>
            <a:r>
              <a:rPr lang="zh-TW" altLang="en-US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選填志願</a:t>
            </a:r>
            <a:r>
              <a:rPr lang="zh-TW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。</a:t>
            </a:r>
          </a:p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zh-TW" sz="1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建議選填過程中，每隔一段時間</a:t>
            </a:r>
            <a:r>
              <a:rPr lang="zh-TW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按下「儲存志願」按鈕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，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/>
            </a:r>
            <a:b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</a:b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以避免停電等情況導致所選志願遺失。</a:t>
            </a:r>
          </a:p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選填完畢，務必</a:t>
            </a:r>
            <a:r>
              <a:rPr lang="zh-TW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按下「儲存志願」按鈕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，並至「</a:t>
            </a:r>
            <a:r>
              <a:rPr lang="zh-TW" altLang="zh-TW" sz="1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查詢我的</a:t>
            </a:r>
            <a:r>
              <a:rPr lang="en-US" altLang="zh-TW" sz="1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/>
            </a:r>
            <a:br>
              <a:rPr lang="en-US" altLang="zh-TW" sz="1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</a:br>
            <a:r>
              <a:rPr lang="zh-TW" altLang="zh-TW" sz="1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志願資料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」頁面確認您選擇的志願及排序。</a:t>
            </a:r>
          </a:p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安全性考量，在選填志願期間若要離開位置，務必先</a:t>
            </a:r>
            <a:r>
              <a:rPr lang="zh-TW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登出</a:t>
            </a:r>
            <a:r>
              <a:rPr lang="zh-TW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Quattrocento Sans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Quattrocento Sans"/>
            </a:endParaRPr>
          </a:p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報名身分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港澳生且有合法居留證者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才可選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進修學校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endPara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602F6-2A3A-468B-9D96-CB2E1F33B865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428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矩形 10"/>
          <p:cNvSpPr>
            <a:spLocks noChangeArrowheads="1"/>
          </p:cNvSpPr>
          <p:nvPr/>
        </p:nvSpPr>
        <p:spPr bwMode="auto">
          <a:xfrm>
            <a:off x="1203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2" name="矩形 2"/>
          <p:cNvSpPr>
            <a:spLocks noChangeArrowheads="1"/>
          </p:cNvSpPr>
          <p:nvPr/>
        </p:nvSpPr>
        <p:spPr bwMode="auto">
          <a:xfrm>
            <a:off x="1369396" y="1420318"/>
            <a:ext cx="2890284" cy="267765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首先閱讀注意事項。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選擇免試欲加入科組：下拉選單選擇</a:t>
            </a:r>
            <a:r>
              <a:rPr lang="zh-TW" altLang="zh-TW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科組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學校序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點選【加入】按鈕。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調整排序。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點選【儲存志願】按鈕。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橢圓形圖說文字 8"/>
          <p:cNvSpPr>
            <a:spLocks noChangeArrowheads="1"/>
          </p:cNvSpPr>
          <p:nvPr/>
        </p:nvSpPr>
        <p:spPr bwMode="auto">
          <a:xfrm>
            <a:off x="16604" y="1762244"/>
            <a:ext cx="1224478" cy="1993804"/>
          </a:xfrm>
          <a:prstGeom prst="wedgeEllipseCallout">
            <a:avLst>
              <a:gd name="adj1" fmla="val 64137"/>
              <a:gd name="adj2" fmla="val 1317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16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：只是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zh-TW" altLang="en-US" sz="16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志願，並不會儲存到系統哦！</a:t>
            </a:r>
          </a:p>
        </p:txBody>
      </p:sp>
      <p:sp>
        <p:nvSpPr>
          <p:cNvPr id="37" name="橢圓形圖說文字 36"/>
          <p:cNvSpPr>
            <a:spLocks noChangeArrowheads="1"/>
          </p:cNvSpPr>
          <p:nvPr/>
        </p:nvSpPr>
        <p:spPr bwMode="auto">
          <a:xfrm>
            <a:off x="2274742" y="4199134"/>
            <a:ext cx="1210645" cy="442556"/>
          </a:xfrm>
          <a:prstGeom prst="wedgeEllipseCallout">
            <a:avLst>
              <a:gd name="adj1" fmla="val -12177"/>
              <a:gd name="adj2" fmla="val -764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很重要！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602F6-2A3A-468B-9D96-CB2E1F33B865}" type="slidenum">
              <a:rPr lang="en-US" altLang="zh-TW" smtClean="0"/>
              <a:pPr/>
              <a:t>13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3624297" y="880020"/>
            <a:ext cx="5307201" cy="3921940"/>
            <a:chOff x="3407727" y="1071175"/>
            <a:chExt cx="5307201" cy="3921940"/>
          </a:xfrm>
        </p:grpSpPr>
        <p:pic>
          <p:nvPicPr>
            <p:cNvPr id="11" name="Picture 2" descr="志願選填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031" y="1071175"/>
              <a:ext cx="4394897" cy="3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直線圖說文字 1 36"/>
            <p:cNvSpPr>
              <a:spLocks/>
            </p:cNvSpPr>
            <p:nvPr/>
          </p:nvSpPr>
          <p:spPr bwMode="auto">
            <a:xfrm>
              <a:off x="3407727" y="3410948"/>
              <a:ext cx="900113" cy="228600"/>
            </a:xfrm>
            <a:prstGeom prst="borderCallout1">
              <a:avLst>
                <a:gd name="adj1" fmla="val -2745"/>
                <a:gd name="adj2" fmla="val 100773"/>
                <a:gd name="adj3" fmla="val -105736"/>
                <a:gd name="adj4" fmla="val 15251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500" tIns="8100" rIns="13500" bIns="81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4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900" b="1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已選填志願數</a:t>
              </a:r>
              <a:endParaRPr lang="zh-TW" altLang="zh-TW" sz="135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13" name="直線圖說文字 1 35"/>
            <p:cNvSpPr>
              <a:spLocks/>
            </p:cNvSpPr>
            <p:nvPr/>
          </p:nvSpPr>
          <p:spPr bwMode="auto">
            <a:xfrm>
              <a:off x="7274466" y="2784679"/>
              <a:ext cx="713185" cy="626269"/>
            </a:xfrm>
            <a:prstGeom prst="borderCallout1">
              <a:avLst>
                <a:gd name="adj1" fmla="val 100745"/>
                <a:gd name="adj2" fmla="val 100896"/>
                <a:gd name="adj3" fmla="val 189212"/>
                <a:gd name="adj4" fmla="val 17095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500" tIns="8100" rIns="13500" bIns="81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44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點選「垃圾筒」按鈕，即可刪除志願。</a:t>
              </a:r>
              <a:endParaRPr lang="zh-TW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14" name="直線圖說文字 1 36"/>
            <p:cNvSpPr>
              <a:spLocks/>
            </p:cNvSpPr>
            <p:nvPr/>
          </p:nvSpPr>
          <p:spPr bwMode="auto">
            <a:xfrm>
              <a:off x="7631058" y="4788879"/>
              <a:ext cx="850106" cy="204236"/>
            </a:xfrm>
            <a:prstGeom prst="borderCallout1">
              <a:avLst>
                <a:gd name="adj1" fmla="val -2597"/>
                <a:gd name="adj2" fmla="val 97216"/>
                <a:gd name="adj3" fmla="val -77731"/>
                <a:gd name="adj4" fmla="val 7256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500" tIns="8100" rIns="13500" bIns="81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4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該項科組資訊</a:t>
              </a:r>
              <a:endParaRPr lang="zh-TW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15" name="直線圖說文字 1 36"/>
            <p:cNvSpPr>
              <a:spLocks/>
            </p:cNvSpPr>
            <p:nvPr/>
          </p:nvSpPr>
          <p:spPr bwMode="auto">
            <a:xfrm>
              <a:off x="5461708" y="4390289"/>
              <a:ext cx="1307306" cy="228600"/>
            </a:xfrm>
            <a:prstGeom prst="borderCallout1">
              <a:avLst>
                <a:gd name="adj1" fmla="val 4574"/>
                <a:gd name="adj2" fmla="val 99250"/>
                <a:gd name="adj3" fmla="val -115648"/>
                <a:gd name="adj4" fmla="val 13375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500" tIns="8100" rIns="13500" bIns="81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4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此志願</a:t>
              </a:r>
              <a:r>
                <a:rPr lang="zh-TW" altLang="en-US" sz="9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總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積分的計算說明</a:t>
              </a:r>
              <a:endParaRPr lang="zh-TW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</p:grp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755576" y="615703"/>
            <a:ext cx="365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志願選填相關作業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755576" y="243992"/>
            <a:ext cx="463176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七、</a:t>
            </a:r>
            <a:r>
              <a:rPr lang="zh-TW" altLang="en-US" dirty="0">
                <a:solidFill>
                  <a:srgbClr val="C00000"/>
                </a:solidFill>
              </a:rPr>
              <a:t>免試志願選填功能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615703"/>
            <a:ext cx="365997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9502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755576" y="796626"/>
            <a:ext cx="2133918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892" indent="-257168" defTabSz="685783">
              <a:lnSpc>
                <a:spcPct val="150000"/>
              </a:lnSpc>
              <a:spcBef>
                <a:spcPts val="450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排序功能說明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latin typeface="Arial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590993" y="1358409"/>
            <a:ext cx="147348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19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上下移動</a:t>
            </a:r>
            <a:endParaRPr lang="zh-TW" altLang="en-US" sz="195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4614" y="1355921"/>
            <a:ext cx="39629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zh-TW" altLang="zh-TW" sz="19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快速移動志願序</a:t>
            </a:r>
            <a:endParaRPr lang="en-US" altLang="zh-TW" sz="195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defRPr/>
            </a:pP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目標分發編號</a:t>
            </a: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，再按下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602F6-2A3A-468B-9D96-CB2E1F33B865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3" y="2335765"/>
            <a:ext cx="4097754" cy="220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60" y="2325340"/>
            <a:ext cx="4255852" cy="222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830840" y="3306965"/>
            <a:ext cx="3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solidFill>
                  <a:srgbClr val="FF0000"/>
                </a:solidFill>
              </a:rPr>
              <a:t>4</a:t>
            </a:r>
            <a:endParaRPr lang="zh-TW" alt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8112722" y="3306965"/>
            <a:ext cx="369332" cy="36933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755576" y="243992"/>
            <a:ext cx="463176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七、</a:t>
            </a:r>
            <a:r>
              <a:rPr lang="zh-TW" altLang="en-US" dirty="0">
                <a:solidFill>
                  <a:srgbClr val="C00000"/>
                </a:solidFill>
              </a:rPr>
              <a:t>免試志願選填功能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962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15703"/>
            <a:ext cx="4114739" cy="317310"/>
          </a:xfrm>
        </p:spPr>
        <p:txBody>
          <a:bodyPr/>
          <a:lstStyle/>
          <a:p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志願選填相關作業</a:t>
            </a:r>
            <a:r>
              <a:rPr lang="en-US" altLang="zh-TW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查詢我的志願資料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6813" y="1051303"/>
            <a:ext cx="5883893" cy="743958"/>
          </a:xfrm>
        </p:spPr>
        <p:txBody>
          <a:bodyPr/>
          <a:lstStyle/>
          <a:p>
            <a:pPr marL="57148" indent="0">
              <a:buClrTx/>
              <a:buSzPct val="10000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儲存志願完成後，務必到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查詢我的志願資料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頁面，確認所選的志願及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755576" y="243992"/>
            <a:ext cx="463176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B050"/>
                </a:solidFill>
              </a:rPr>
              <a:t>八、</a:t>
            </a:r>
            <a:r>
              <a:rPr lang="zh-TW" altLang="en-US" dirty="0">
                <a:solidFill>
                  <a:srgbClr val="00B050"/>
                </a:solidFill>
              </a:rPr>
              <a:t>查詢我的免試志願資料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52" y="1930392"/>
            <a:ext cx="5710816" cy="29980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5576" y="563765"/>
            <a:ext cx="4036430" cy="35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2720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26389"/>
            <a:ext cx="4114739" cy="306565"/>
          </a:xfrm>
        </p:spPr>
        <p:txBody>
          <a:bodyPr/>
          <a:lstStyle/>
          <a:p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志願選填相關作業</a:t>
            </a:r>
            <a:r>
              <a:rPr lang="en-US" altLang="zh-TW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en-US" altLang="zh-TW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r>
              <a:rPr lang="en-US" altLang="zh-TW" sz="1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6813" y="1051303"/>
            <a:ext cx="5883893" cy="743958"/>
          </a:xfrm>
        </p:spPr>
        <p:txBody>
          <a:bodyPr/>
          <a:lstStyle/>
          <a:p>
            <a:pPr marL="57148" indent="0">
              <a:buClrTx/>
              <a:buSzPct val="10000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學生端可以列印學生報名表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與家長或老師做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755576" y="243992"/>
            <a:ext cx="463176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九</a:t>
            </a:r>
            <a:r>
              <a:rPr lang="zh-TW" altLang="en-US" dirty="0" smtClean="0">
                <a:solidFill>
                  <a:srgbClr val="7030A0"/>
                </a:solidFill>
              </a:rPr>
              <a:t>、列印報名表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草稿</a:t>
            </a:r>
            <a:r>
              <a:rPr lang="en-US" altLang="zh-TW" dirty="0" smtClean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40" y="1978098"/>
            <a:ext cx="7200000" cy="22682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5575" y="550015"/>
            <a:ext cx="3878301" cy="435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523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65353" y="2122066"/>
            <a:ext cx="3758960" cy="100695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r>
              <a:rPr lang="en-US" altLang="zh-CN" sz="6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THANKS!</a:t>
            </a:r>
            <a:endParaRPr lang="zh-CN" altLang="en-US" sz="6600" kern="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732475" y="4851277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1938"/>
            <a:ext cx="1527126" cy="226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9" b="49560"/>
          <a:stretch/>
        </p:blipFill>
        <p:spPr>
          <a:xfrm>
            <a:off x="2892943" y="232627"/>
            <a:ext cx="5605598" cy="465862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234160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07"/>
          <p:cNvSpPr txBox="1"/>
          <p:nvPr/>
        </p:nvSpPr>
        <p:spPr>
          <a:xfrm>
            <a:off x="683568" y="232627"/>
            <a:ext cx="259228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免試系統操作流程</a:t>
            </a:r>
          </a:p>
        </p:txBody>
      </p:sp>
    </p:spTree>
    <p:extLst>
      <p:ext uri="{BB962C8B-B14F-4D97-AF65-F5344CB8AC3E}">
        <p14:creationId xmlns:p14="http://schemas.microsoft.com/office/powerpoint/2010/main" val="35122699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19111" y="1026542"/>
            <a:ext cx="7086234" cy="328821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首先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確認您當前使用的電腦</a:t>
            </a: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環境</a:t>
            </a:r>
            <a:endParaRPr lang="en-US" altLang="zh-TW" b="1" dirty="0">
              <a:latin typeface="Lora" panose="02020500000000000000" charset="0"/>
              <a:ea typeface="微軟正黑體" panose="020B0604030504040204" pitchFamily="34" charset="-120"/>
            </a:endParaRPr>
          </a:p>
          <a:p>
            <a:pPr marL="400040" lvl="1" indent="0">
              <a:spcBef>
                <a:spcPts val="1200"/>
              </a:spcBef>
              <a:buClrTx/>
              <a:buNone/>
            </a:pPr>
            <a:r>
              <a:rPr lang="en-US" altLang="zh-TW" sz="1800" b="1" dirty="0" smtClean="0">
                <a:latin typeface="Lora" panose="02020500000000000000" charset="0"/>
                <a:ea typeface="微軟正黑體" panose="020B0604030504040204" pitchFamily="34" charset="-120"/>
              </a:rPr>
              <a:t>(</a:t>
            </a:r>
            <a:r>
              <a:rPr lang="zh-TW" altLang="zh-TW" sz="1800" b="1" u="sng" dirty="0" smtClean="0">
                <a:solidFill>
                  <a:srgbClr val="0070C0"/>
                </a:solidFill>
                <a:latin typeface="Lora" panose="02020500000000000000" charset="0"/>
                <a:ea typeface="微軟正黑體" panose="020B0604030504040204" pitchFamily="34" charset="-120"/>
              </a:rPr>
              <a:t>彈跳</a:t>
            </a:r>
            <a:r>
              <a:rPr lang="zh-TW" altLang="zh-TW" sz="1800" b="1" u="sng" dirty="0">
                <a:solidFill>
                  <a:srgbClr val="0070C0"/>
                </a:solidFill>
                <a:latin typeface="Lora" panose="02020500000000000000" charset="0"/>
                <a:ea typeface="微軟正黑體" panose="020B0604030504040204" pitchFamily="34" charset="-120"/>
              </a:rPr>
              <a:t>視窗</a:t>
            </a:r>
            <a:r>
              <a:rPr lang="zh-TW" altLang="zh-TW" sz="1800" b="1" dirty="0">
                <a:latin typeface="Lora" panose="02020500000000000000" charset="0"/>
                <a:ea typeface="微軟正黑體" panose="020B0604030504040204" pitchFamily="34" charset="-120"/>
              </a:rPr>
              <a:t>是否開啟、</a:t>
            </a:r>
            <a:r>
              <a:rPr lang="zh-TW" altLang="zh-TW" sz="1800" b="1" u="sng" dirty="0">
                <a:solidFill>
                  <a:srgbClr val="0070C0"/>
                </a:solidFill>
                <a:latin typeface="Lora" panose="02020500000000000000" charset="0"/>
                <a:ea typeface="微軟正黑體" panose="020B0604030504040204" pitchFamily="34" charset="-120"/>
              </a:rPr>
              <a:t>列印功能</a:t>
            </a:r>
            <a:r>
              <a:rPr lang="zh-TW" altLang="zh-TW" sz="1800" b="1" dirty="0">
                <a:latin typeface="Lora" panose="02020500000000000000" charset="0"/>
                <a:ea typeface="微軟正黑體" panose="020B0604030504040204" pitchFamily="34" charset="-120"/>
              </a:rPr>
              <a:t>是否正常連接印表機……</a:t>
            </a:r>
            <a:r>
              <a:rPr lang="en-US" altLang="zh-TW" sz="1800" b="1" dirty="0">
                <a:latin typeface="Lora" panose="02020500000000000000" charset="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Lora" panose="02020500000000000000" charset="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適用</a:t>
            </a:r>
            <a:r>
              <a:rPr lang="en-US" altLang="zh-TW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Chrome</a:t>
            </a: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及</a:t>
            </a:r>
            <a:r>
              <a:rPr lang="en-US" altLang="zh-TW" b="1" u="sng" dirty="0" smtClean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Edge</a:t>
            </a:r>
            <a:r>
              <a:rPr lang="zh-TW" altLang="zh-TW" b="1" u="sng" dirty="0" smtClean="0">
                <a:latin typeface="Lora" panose="02020500000000000000" charset="0"/>
                <a:ea typeface="微軟正黑體" panose="020B0604030504040204" pitchFamily="34" charset="-120"/>
              </a:rPr>
              <a:t>以上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版本</a:t>
            </a: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瀏覽器</a:t>
            </a:r>
            <a:r>
              <a:rPr lang="zh-TW" altLang="en-US" b="1" dirty="0" smtClean="0">
                <a:latin typeface="Lora" panose="02020500000000000000" charset="0"/>
                <a:ea typeface="微軟正黑體" panose="020B0604030504040204" pitchFamily="34" charset="-120"/>
              </a:rPr>
              <a:t>，</a:t>
            </a: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建議使用</a:t>
            </a:r>
            <a:r>
              <a:rPr lang="en-US" altLang="zh-TW" b="1" u="sng" spc="100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Chrome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操作本</a:t>
            </a: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系統</a:t>
            </a:r>
            <a:endParaRPr lang="en-US" altLang="zh-TW" b="1" dirty="0" smtClean="0">
              <a:latin typeface="Lora" panose="02020500000000000000" charset="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依</a:t>
            </a:r>
            <a:r>
              <a:rPr lang="zh-TW" altLang="en-US" b="1" u="sng" dirty="0" smtClean="0">
                <a:latin typeface="Lora" panose="02020500000000000000" charset="0"/>
                <a:ea typeface="微軟正黑體" panose="020B0604030504040204" pitchFamily="34" charset="-120"/>
              </a:rPr>
              <a:t>桃連</a:t>
            </a:r>
            <a:r>
              <a:rPr lang="zh-TW" altLang="zh-TW" b="1" u="sng" dirty="0" smtClean="0">
                <a:latin typeface="Lora" panose="02020500000000000000" charset="0"/>
                <a:ea typeface="微軟正黑體" panose="020B0604030504040204" pitchFamily="34" charset="-120"/>
              </a:rPr>
              <a:t>區</a:t>
            </a:r>
            <a:r>
              <a:rPr lang="zh-TW" altLang="zh-TW" b="1" u="sng" dirty="0">
                <a:latin typeface="Lora" panose="02020500000000000000" charset="0"/>
                <a:ea typeface="微軟正黑體" panose="020B0604030504040204" pitchFamily="34" charset="-120"/>
              </a:rPr>
              <a:t>高級中等學校免試入學委員會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公告網址連結本</a:t>
            </a:r>
            <a:r>
              <a:rPr lang="zh-TW" altLang="zh-TW" b="1" dirty="0" smtClean="0">
                <a:latin typeface="Lora" panose="02020500000000000000" charset="0"/>
                <a:ea typeface="微軟正黑體" panose="020B0604030504040204" pitchFamily="34" charset="-120"/>
              </a:rPr>
              <a:t>系統</a:t>
            </a:r>
            <a:endParaRPr dirty="0" smtClean="0">
              <a:latin typeface="Lora" panose="02020500000000000000" charset="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首次</a:t>
            </a:r>
            <a:r>
              <a:rPr lang="zh-TW" altLang="zh-TW" b="1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登入系統，務必</a:t>
            </a:r>
            <a:r>
              <a:rPr lang="zh-TW" altLang="zh-TW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修改登入密碼</a:t>
            </a:r>
            <a:r>
              <a:rPr lang="zh-TW" altLang="zh-TW" b="1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，才可使用其它功能</a:t>
            </a:r>
            <a:r>
              <a:rPr lang="zh-TW" altLang="en-US" b="1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b="1" u="sng" dirty="0" smtClean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※</a:t>
            </a:r>
            <a:r>
              <a:rPr lang="zh-TW" altLang="zh-TW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務必熟記密碼</a:t>
            </a:r>
            <a:r>
              <a:rPr lang="en-US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(</a:t>
            </a:r>
            <a:r>
              <a:rPr lang="zh-TW" altLang="en-US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若</a:t>
            </a:r>
            <a:r>
              <a:rPr lang="zh-TW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忘記密碼，</a:t>
            </a:r>
            <a:r>
              <a:rPr lang="zh-TW" altLang="zh-TW" b="1" u="sng" dirty="0" smtClean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請洽</a:t>
            </a:r>
            <a:r>
              <a:rPr lang="zh-TW" altLang="en-US" b="1" u="sng" dirty="0" smtClean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桃連</a:t>
            </a:r>
            <a:r>
              <a:rPr lang="zh-TW" altLang="zh-TW" b="1" u="sng" dirty="0" smtClean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區</a:t>
            </a:r>
            <a:r>
              <a:rPr lang="zh-TW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免試入學委員會</a:t>
            </a:r>
            <a:r>
              <a:rPr lang="en-US" altLang="zh-TW" b="1" u="sng" dirty="0" smtClean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)</a:t>
            </a:r>
            <a:endParaRPr dirty="0" smtClean="0"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732475" y="4848300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11" name="矩形 10"/>
          <p:cNvSpPr/>
          <p:nvPr/>
        </p:nvSpPr>
        <p:spPr>
          <a:xfrm>
            <a:off x="0" y="265916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07"/>
          <p:cNvSpPr txBox="1"/>
          <p:nvPr/>
        </p:nvSpPr>
        <p:spPr>
          <a:xfrm>
            <a:off x="683568" y="264383"/>
            <a:ext cx="259228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</p:spTree>
    <p:extLst>
      <p:ext uri="{BB962C8B-B14F-4D97-AF65-F5344CB8AC3E}">
        <p14:creationId xmlns:p14="http://schemas.microsoft.com/office/powerpoint/2010/main" val="1917343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1;p15"/>
          <p:cNvSpPr txBox="1">
            <a:spLocks/>
          </p:cNvSpPr>
          <p:nvPr/>
        </p:nvSpPr>
        <p:spPr>
          <a:xfrm>
            <a:off x="4796005" y="2796396"/>
            <a:ext cx="2052267" cy="81404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zh-TW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學生</a:t>
            </a:r>
            <a:endParaRPr lang="zh-TW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3" name="Google Shape;110;p15"/>
          <p:cNvSpPr txBox="1">
            <a:spLocks/>
          </p:cNvSpPr>
          <p:nvPr/>
        </p:nvSpPr>
        <p:spPr>
          <a:xfrm>
            <a:off x="4202602" y="2072668"/>
            <a:ext cx="3077230" cy="8699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di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zh-TW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集體報名</a:t>
            </a:r>
            <a:endParaRPr lang="zh-TW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7"/>
          <p:cNvSpPr txBox="1"/>
          <p:nvPr/>
        </p:nvSpPr>
        <p:spPr>
          <a:xfrm>
            <a:off x="2326767" y="1973122"/>
            <a:ext cx="17828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sz="12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67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1935875" y="949028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使用者不同，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選擇您要執行的身分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4B1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602F6-2A3A-468B-9D96-CB2E1F33B865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84" y="1663367"/>
            <a:ext cx="6613579" cy="2888379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41574" y="260754"/>
            <a:ext cx="3878400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4B16AA"/>
                </a:solidFill>
              </a:rPr>
              <a:t>一、登入</a:t>
            </a:r>
            <a:endParaRPr lang="zh-TW" altLang="en-US" dirty="0">
              <a:solidFill>
                <a:srgbClr val="4B1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58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732475" y="4848300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1536825" y="782602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依系統畫面指示，輸入登入資訊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392328" y="2439268"/>
            <a:ext cx="27605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身分證字號，第一碼大寫</a:t>
            </a:r>
            <a:endParaRPr lang="en-US" altLang="zh-TW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392328" y="2943316"/>
            <a:ext cx="350288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身分證末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出生月日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碼，共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392328" y="3447364"/>
            <a:ext cx="180049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zh-TW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依圖示輸入</a:t>
            </a:r>
            <a:endParaRPr lang="en-US" altLang="zh-TW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825" y="1579395"/>
            <a:ext cx="2765037" cy="268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矩形圖說文字 22"/>
          <p:cNvSpPr/>
          <p:nvPr/>
        </p:nvSpPr>
        <p:spPr bwMode="auto">
          <a:xfrm>
            <a:off x="4399643" y="1818890"/>
            <a:ext cx="1888165" cy="395534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pc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下拉選單</a:t>
            </a:r>
            <a:r>
              <a:rPr lang="zh-TW" altLang="en-US" u="sng" spc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r>
              <a:rPr lang="zh-TW" altLang="en-US" spc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pc="1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4B1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41574" y="260754"/>
            <a:ext cx="3878400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4B16AA"/>
                </a:solidFill>
              </a:rPr>
              <a:t>一、登入</a:t>
            </a:r>
            <a:endParaRPr lang="zh-TW" altLang="en-US" dirty="0">
              <a:solidFill>
                <a:srgbClr val="4B16AA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36825" y="4516022"/>
            <a:ext cx="6032757" cy="367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預設密碼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帳號非身分證字號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也請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輸入帳號末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出生月日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碼，共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oogle Shape;448;p39"/>
          <p:cNvGrpSpPr/>
          <p:nvPr/>
        </p:nvGrpSpPr>
        <p:grpSpPr>
          <a:xfrm>
            <a:off x="1151814" y="4510349"/>
            <a:ext cx="257177" cy="335470"/>
            <a:chOff x="590250" y="244200"/>
            <a:chExt cx="407975" cy="532175"/>
          </a:xfrm>
        </p:grpSpPr>
        <p:sp>
          <p:nvSpPr>
            <p:cNvPr id="13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8821444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825023" y="757229"/>
            <a:ext cx="7301449" cy="8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修改登入密碼，確定儲存後，系統會自動登出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以新密碼再次登入系統。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Google Shape;448;p39"/>
          <p:cNvGrpSpPr/>
          <p:nvPr/>
        </p:nvGrpSpPr>
        <p:grpSpPr>
          <a:xfrm>
            <a:off x="1965902" y="4524158"/>
            <a:ext cx="257177" cy="335470"/>
            <a:chOff x="590250" y="244200"/>
            <a:chExt cx="407975" cy="532175"/>
          </a:xfrm>
        </p:grpSpPr>
        <p:sp>
          <p:nvSpPr>
            <p:cNvPr id="23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7" name="Google Shape;136;p18"/>
          <p:cNvSpPr txBox="1">
            <a:spLocks/>
          </p:cNvSpPr>
          <p:nvPr/>
        </p:nvSpPr>
        <p:spPr>
          <a:xfrm>
            <a:off x="2094491" y="4365300"/>
            <a:ext cx="5587747" cy="6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600" dirty="0">
                <a:highlight>
                  <a:srgbClr val="FFCD00"/>
                </a:highlight>
              </a:rPr>
              <a:t>請首次登入，務必完成修改密碼才可以執行其它功能哦！</a:t>
            </a:r>
          </a:p>
        </p:txBody>
      </p:sp>
      <p:sp>
        <p:nvSpPr>
          <p:cNvPr id="43" name="矩形 42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21387" y="2221773"/>
            <a:ext cx="31205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密碼規則規定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長度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位數字</a:t>
            </a:r>
            <a:endParaRPr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至少有一個數字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有一個小寫英文字母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有一個大寫英文字母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35" y="1750766"/>
            <a:ext cx="5321852" cy="2106214"/>
          </a:xfrm>
          <a:prstGeom prst="rect">
            <a:avLst/>
          </a:prstGeom>
        </p:spPr>
      </p:pic>
      <p:sp>
        <p:nvSpPr>
          <p:cNvPr id="38" name="標題 1"/>
          <p:cNvSpPr txBox="1">
            <a:spLocks/>
          </p:cNvSpPr>
          <p:nvPr/>
        </p:nvSpPr>
        <p:spPr>
          <a:xfrm>
            <a:off x="741574" y="260754"/>
            <a:ext cx="3878400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FF6600"/>
                </a:solidFill>
              </a:rPr>
              <a:t>二、</a:t>
            </a:r>
            <a:r>
              <a:rPr lang="zh-TW" altLang="en-US" dirty="0">
                <a:solidFill>
                  <a:srgbClr val="FF6600"/>
                </a:solidFill>
                <a:latin typeface="Lora" panose="02020500000000000000" charset="0"/>
              </a:rPr>
              <a:t>修改登入密碼</a:t>
            </a:r>
          </a:p>
        </p:txBody>
      </p:sp>
    </p:spTree>
    <p:extLst>
      <p:ext uri="{BB962C8B-B14F-4D97-AF65-F5344CB8AC3E}">
        <p14:creationId xmlns:p14="http://schemas.microsoft.com/office/powerpoint/2010/main" val="3975046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123389" y="780309"/>
            <a:ext cx="4620409" cy="114283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428624" indent="-342900">
              <a:spcBef>
                <a:spcPts val="75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請先瀏覽資訊安全宣告內容</a:t>
            </a:r>
          </a:p>
          <a:p>
            <a:pPr marL="428624" indent="-342900">
              <a:spcBef>
                <a:spcPts val="75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勾選 我已閱讀並接受上述內容 </a:t>
            </a:r>
          </a:p>
          <a:p>
            <a:pPr marL="428624" indent="-342900">
              <a:spcBef>
                <a:spcPts val="75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點選「確認送出」按鈕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732475" y="4849397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457" y="1996313"/>
            <a:ext cx="4561341" cy="3000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矩形 15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5576" y="243992"/>
            <a:ext cx="3878400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三、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資訊安全宣告</a:t>
            </a:r>
          </a:p>
        </p:txBody>
      </p:sp>
    </p:spTree>
    <p:extLst>
      <p:ext uri="{BB962C8B-B14F-4D97-AF65-F5344CB8AC3E}">
        <p14:creationId xmlns:p14="http://schemas.microsoft.com/office/powerpoint/2010/main" val="35905462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732475" y="4848300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dirty="0"/>
          </a:p>
        </p:txBody>
      </p:sp>
      <p:sp>
        <p:nvSpPr>
          <p:cNvPr id="18" name="矩形 17"/>
          <p:cNvSpPr/>
          <p:nvPr/>
        </p:nvSpPr>
        <p:spPr>
          <a:xfrm>
            <a:off x="0" y="206673"/>
            <a:ext cx="755576" cy="409030"/>
          </a:xfrm>
          <a:prstGeom prst="rect">
            <a:avLst/>
          </a:prstGeom>
          <a:solidFill>
            <a:srgbClr val="A37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/>
          <a:srcRect b="60952"/>
          <a:stretch/>
        </p:blipFill>
        <p:spPr>
          <a:xfrm>
            <a:off x="761243" y="1805694"/>
            <a:ext cx="3766676" cy="217333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/>
          <a:srcRect l="-227" t="39549" r="227" b="578"/>
          <a:stretch/>
        </p:blipFill>
        <p:spPr>
          <a:xfrm>
            <a:off x="4527919" y="1456860"/>
            <a:ext cx="3889939" cy="34415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5576" y="883560"/>
            <a:ext cx="711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務必完成適性輔導問卷調查的填報，才可以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執行選填志願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功能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55576" y="243992"/>
            <a:ext cx="4730824" cy="43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A3731D"/>
                </a:solidFill>
              </a:rPr>
              <a:t>四、</a:t>
            </a:r>
            <a:r>
              <a:rPr lang="zh-TW" altLang="en-US" dirty="0">
                <a:solidFill>
                  <a:srgbClr val="A3731D"/>
                </a:solidFill>
              </a:rPr>
              <a:t>適性輔導</a:t>
            </a:r>
            <a:r>
              <a:rPr lang="zh-TW" altLang="en-US" dirty="0" smtClean="0">
                <a:solidFill>
                  <a:srgbClr val="A3731D"/>
                </a:solidFill>
              </a:rPr>
              <a:t>問卷調查</a:t>
            </a:r>
            <a:r>
              <a:rPr lang="en-US" altLang="zh-TW" dirty="0">
                <a:solidFill>
                  <a:srgbClr val="A3731D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1&amp;2</a:t>
            </a:r>
            <a:r>
              <a:rPr lang="zh-TW" altLang="en-US" dirty="0">
                <a:solidFill>
                  <a:srgbClr val="FF0000"/>
                </a:solidFill>
              </a:rPr>
              <a:t>次試模擬</a:t>
            </a:r>
            <a:r>
              <a:rPr lang="en-US" altLang="zh-TW" dirty="0">
                <a:solidFill>
                  <a:srgbClr val="A3731D"/>
                </a:solidFill>
              </a:rPr>
              <a:t>)</a:t>
            </a:r>
          </a:p>
          <a:p>
            <a:endParaRPr lang="zh-TW" altLang="en-US" dirty="0">
              <a:solidFill>
                <a:srgbClr val="A37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92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7|4.1|6|1.7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7|4.1|6|1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6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幾何母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8434BAEC-3026-40AF-8F48-0E1C76B1B129}" vid="{9128F3C5-5DD5-4720-8744-43437BF91D49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4600</TotalTime>
  <Words>727</Words>
  <Application>Microsoft Office PowerPoint</Application>
  <PresentationFormat>如螢幕大小 (16:9)</PresentationFormat>
  <Paragraphs>98</Paragraphs>
  <Slides>17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34" baseType="lpstr">
      <vt:lpstr>等线</vt:lpstr>
      <vt:lpstr>Lora</vt:lpstr>
      <vt:lpstr>Microsoft YaHei</vt:lpstr>
      <vt:lpstr>Microsoft YaHei</vt:lpstr>
      <vt:lpstr>PT Serif</vt:lpstr>
      <vt:lpstr>Quattrocento Sans</vt:lpstr>
      <vt:lpstr>SimSun</vt:lpstr>
      <vt:lpstr>方正豪体简体</vt:lpstr>
      <vt:lpstr>華康中黑體</vt:lpstr>
      <vt:lpstr>微軟正黑體</vt:lpstr>
      <vt:lpstr>新細明體</vt:lpstr>
      <vt:lpstr>Arial</vt:lpstr>
      <vt:lpstr>Calibri</vt:lpstr>
      <vt:lpstr>Impact</vt:lpstr>
      <vt:lpstr>Wingdings</vt:lpstr>
      <vt:lpstr>自定义设计方案</vt:lpstr>
      <vt:lpstr>幾何母片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志願選填相關作業/ 查詢我的志願資料</vt:lpstr>
      <vt:lpstr>志願選填相關作業/ 列印報名表(草稿)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192</cp:revision>
  <dcterms:created xsi:type="dcterms:W3CDTF">2015-06-24T12:12:45Z</dcterms:created>
  <dcterms:modified xsi:type="dcterms:W3CDTF">2023-12-27T05:17:01Z</dcterms:modified>
</cp:coreProperties>
</file>