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3.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5"/>
  </p:notesMasterIdLst>
  <p:handoutMasterIdLst>
    <p:handoutMasterId r:id="rId146"/>
  </p:handoutMasterIdLst>
  <p:sldIdLst>
    <p:sldId id="529" r:id="rId2"/>
    <p:sldId id="830" r:id="rId3"/>
    <p:sldId id="844" r:id="rId4"/>
    <p:sldId id="934" r:id="rId5"/>
    <p:sldId id="972" r:id="rId6"/>
    <p:sldId id="973" r:id="rId7"/>
    <p:sldId id="839" r:id="rId8"/>
    <p:sldId id="819" r:id="rId9"/>
    <p:sldId id="653" r:id="rId10"/>
    <p:sldId id="655" r:id="rId11"/>
    <p:sldId id="990" r:id="rId12"/>
    <p:sldId id="992" r:id="rId13"/>
    <p:sldId id="991" r:id="rId14"/>
    <p:sldId id="1583" r:id="rId15"/>
    <p:sldId id="1587" r:id="rId16"/>
    <p:sldId id="1578" r:id="rId17"/>
    <p:sldId id="686" r:id="rId18"/>
    <p:sldId id="687" r:id="rId19"/>
    <p:sldId id="1556" r:id="rId20"/>
    <p:sldId id="1558" r:id="rId21"/>
    <p:sldId id="806" r:id="rId22"/>
    <p:sldId id="1399" r:id="rId23"/>
    <p:sldId id="1548" r:id="rId24"/>
    <p:sldId id="848" r:id="rId25"/>
    <p:sldId id="445" r:id="rId26"/>
    <p:sldId id="803" r:id="rId27"/>
    <p:sldId id="807" r:id="rId28"/>
    <p:sldId id="333" r:id="rId29"/>
    <p:sldId id="334" r:id="rId30"/>
    <p:sldId id="812" r:id="rId31"/>
    <p:sldId id="505" r:id="rId32"/>
    <p:sldId id="1549" r:id="rId33"/>
    <p:sldId id="752" r:id="rId34"/>
    <p:sldId id="690" r:id="rId35"/>
    <p:sldId id="344" r:id="rId36"/>
    <p:sldId id="506" r:id="rId37"/>
    <p:sldId id="813" r:id="rId38"/>
    <p:sldId id="814" r:id="rId39"/>
    <p:sldId id="815" r:id="rId40"/>
    <p:sldId id="816" r:id="rId41"/>
    <p:sldId id="347" r:id="rId42"/>
    <p:sldId id="756" r:id="rId43"/>
    <p:sldId id="496" r:id="rId44"/>
    <p:sldId id="905" r:id="rId45"/>
    <p:sldId id="695" r:id="rId46"/>
    <p:sldId id="922" r:id="rId47"/>
    <p:sldId id="697" r:id="rId48"/>
    <p:sldId id="698" r:id="rId49"/>
    <p:sldId id="699" r:id="rId50"/>
    <p:sldId id="694" r:id="rId51"/>
    <p:sldId id="696" r:id="rId52"/>
    <p:sldId id="724" r:id="rId53"/>
    <p:sldId id="725" r:id="rId54"/>
    <p:sldId id="726" r:id="rId55"/>
    <p:sldId id="727" r:id="rId56"/>
    <p:sldId id="431" r:id="rId57"/>
    <p:sldId id="757" r:id="rId58"/>
    <p:sldId id="537" r:id="rId59"/>
    <p:sldId id="849" r:id="rId60"/>
    <p:sldId id="850" r:id="rId61"/>
    <p:sldId id="851" r:id="rId62"/>
    <p:sldId id="861" r:id="rId63"/>
    <p:sldId id="862" r:id="rId64"/>
    <p:sldId id="863" r:id="rId65"/>
    <p:sldId id="864" r:id="rId66"/>
    <p:sldId id="865" r:id="rId67"/>
    <p:sldId id="866" r:id="rId68"/>
    <p:sldId id="867" r:id="rId69"/>
    <p:sldId id="869" r:id="rId70"/>
    <p:sldId id="871" r:id="rId71"/>
    <p:sldId id="874" r:id="rId72"/>
    <p:sldId id="875" r:id="rId73"/>
    <p:sldId id="877" r:id="rId74"/>
    <p:sldId id="988" r:id="rId75"/>
    <p:sldId id="989" r:id="rId76"/>
    <p:sldId id="1557" r:id="rId77"/>
    <p:sldId id="1564" r:id="rId78"/>
    <p:sldId id="1575" r:id="rId79"/>
    <p:sldId id="878" r:id="rId80"/>
    <p:sldId id="879" r:id="rId81"/>
    <p:sldId id="880" r:id="rId82"/>
    <p:sldId id="881" r:id="rId83"/>
    <p:sldId id="882" r:id="rId84"/>
    <p:sldId id="887" r:id="rId85"/>
    <p:sldId id="700" r:id="rId86"/>
    <p:sldId id="1577" r:id="rId87"/>
    <p:sldId id="702" r:id="rId88"/>
    <p:sldId id="1568" r:id="rId89"/>
    <p:sldId id="1569" r:id="rId90"/>
    <p:sldId id="1570" r:id="rId91"/>
    <p:sldId id="1550" r:id="rId92"/>
    <p:sldId id="1559" r:id="rId93"/>
    <p:sldId id="1572" r:id="rId94"/>
    <p:sldId id="1551" r:id="rId95"/>
    <p:sldId id="1552" r:id="rId96"/>
    <p:sldId id="1000" r:id="rId97"/>
    <p:sldId id="946" r:id="rId98"/>
    <p:sldId id="947" r:id="rId99"/>
    <p:sldId id="948" r:id="rId100"/>
    <p:sldId id="1553" r:id="rId101"/>
    <p:sldId id="1554" r:id="rId102"/>
    <p:sldId id="1561" r:id="rId103"/>
    <p:sldId id="1579" r:id="rId104"/>
    <p:sldId id="1580" r:id="rId105"/>
    <p:sldId id="1581" r:id="rId106"/>
    <p:sldId id="1576" r:id="rId107"/>
    <p:sldId id="888" r:id="rId108"/>
    <p:sldId id="789" r:id="rId109"/>
    <p:sldId id="790" r:id="rId110"/>
    <p:sldId id="897" r:id="rId111"/>
    <p:sldId id="898" r:id="rId112"/>
    <p:sldId id="791" r:id="rId113"/>
    <p:sldId id="792" r:id="rId114"/>
    <p:sldId id="794" r:id="rId115"/>
    <p:sldId id="796" r:id="rId116"/>
    <p:sldId id="797" r:id="rId117"/>
    <p:sldId id="901" r:id="rId118"/>
    <p:sldId id="798" r:id="rId119"/>
    <p:sldId id="799" r:id="rId120"/>
    <p:sldId id="800" r:id="rId121"/>
    <p:sldId id="1598" r:id="rId122"/>
    <p:sldId id="1601" r:id="rId123"/>
    <p:sldId id="1599" r:id="rId124"/>
    <p:sldId id="1600" r:id="rId125"/>
    <p:sldId id="1602" r:id="rId126"/>
    <p:sldId id="1603" r:id="rId127"/>
    <p:sldId id="1604" r:id="rId128"/>
    <p:sldId id="1605" r:id="rId129"/>
    <p:sldId id="1606" r:id="rId130"/>
    <p:sldId id="1607" r:id="rId131"/>
    <p:sldId id="1608" r:id="rId132"/>
    <p:sldId id="1609" r:id="rId133"/>
    <p:sldId id="1610" r:id="rId134"/>
    <p:sldId id="1611" r:id="rId135"/>
    <p:sldId id="1612" r:id="rId136"/>
    <p:sldId id="820" r:id="rId137"/>
    <p:sldId id="975" r:id="rId138"/>
    <p:sldId id="821" r:id="rId139"/>
    <p:sldId id="822" r:id="rId140"/>
    <p:sldId id="804" r:id="rId141"/>
    <p:sldId id="634" r:id="rId142"/>
    <p:sldId id="781" r:id="rId143"/>
    <p:sldId id="899" r:id="rId144"/>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3005" autoAdjust="0"/>
  </p:normalViewPr>
  <p:slideViewPr>
    <p:cSldViewPr>
      <p:cViewPr varScale="1">
        <p:scale>
          <a:sx n="80" d="100"/>
          <a:sy n="80" d="100"/>
        </p:scale>
        <p:origin x="638" y="58"/>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p:scale>
        <a:sx n="180" d="100"/>
        <a:sy n="180" d="100"/>
      </p:scale>
      <p:origin x="0" y="-137683"/>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07525248"/>
        <c:axId val="1075271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07525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7168"/>
        <c:crosses val="autoZero"/>
        <c:auto val="1"/>
        <c:lblAlgn val="ctr"/>
        <c:lblOffset val="100"/>
        <c:noMultiLvlLbl val="0"/>
      </c:catAx>
      <c:valAx>
        <c:axId val="10752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custLinFactNeighborX="-898" custLinFactNeighborY="-15188"/>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custLinFactNeighborY="619"/>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B3015D0F-1479-4118-9721-19C63375687C}" type="presOf" srcId="{A7112B98-6EF3-4FE7-BF3D-C59D1B368008}" destId="{CD18A5EF-14CC-4D99-B9B5-ADC491578342}"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BDFC8821-F185-4FC2-B66E-7882515045B3}" type="presOf" srcId="{B2B8C07D-43F5-4C65-A23A-D2D80650E3E0}" destId="{6AB11538-AE62-4BBD-9767-0683C1A64A5B}" srcOrd="0" destOrd="0" presId="urn:microsoft.com/office/officeart/2005/8/layout/matrix1"/>
    <dgm:cxn modelId="{0E74D474-E1F1-462B-B318-AA574FF5B72E}" type="presOf" srcId="{F9E79064-68C8-483E-A861-C4EFA5F54ACA}" destId="{7595E15C-553B-471B-9ADC-ED155AB191E3}" srcOrd="0" destOrd="0" presId="urn:microsoft.com/office/officeart/2005/8/layout/matrix1"/>
    <dgm:cxn modelId="{BDBC1887-A515-476B-A110-D7DC8E45B2B4}"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2A65B5A1-BB6C-471C-B3E7-28BF9AE5C540}" type="presOf" srcId="{827B186F-5B46-468C-AF55-E024DAAFAA39}" destId="{7946C596-4121-4021-BADA-B7DCCC57B3BE}" srcOrd="0" destOrd="0" presId="urn:microsoft.com/office/officeart/2005/8/layout/matrix1"/>
    <dgm:cxn modelId="{70A32AA7-D510-469F-8DB0-D681A5236FAA}" type="presOf" srcId="{163E3733-E3DE-4603-B81D-A07920279013}" destId="{2DBDCC4B-9364-4C26-897D-9D5279936C4A}" srcOrd="1"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7ED3AEC2-6491-4A5D-B141-A441A72A3FE0}" type="presOf" srcId="{B2B8C07D-43F5-4C65-A23A-D2D80650E3E0}" destId="{D9475630-C8AD-44A0-9DDF-60B3D2C6E705}" srcOrd="1"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marL="0" lvl="0" indent="0" algn="ctr" defTabSz="1422400">
            <a:lnSpc>
              <a:spcPct val="90000"/>
            </a:lnSpc>
            <a:spcBef>
              <a:spcPct val="0"/>
            </a:spcBef>
            <a:spcAft>
              <a:spcPct val="35000"/>
            </a:spcAft>
            <a:buNone/>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2023/12/15</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18</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19</a:t>
            </a:fld>
            <a:endParaRPr lang="en-US" altLang="zh-TW"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20</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21</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88900" y="741363"/>
            <a:ext cx="6621463" cy="3725862"/>
          </a:xfrm>
          <a:ln/>
        </p:spPr>
      </p:sp>
      <p:sp>
        <p:nvSpPr>
          <p:cNvPr id="32771"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62D396ED-FD39-4573-9CE0-15843B641005}"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25</a:t>
            </a:fld>
            <a:endParaRPr lang="en-US"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27</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28</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28</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28</a:t>
            </a:fld>
            <a:endParaRPr kumimoji="0"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29</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29</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29</a:t>
            </a:fld>
            <a:endParaRPr kumimoji="0"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30</a:t>
            </a:fld>
            <a:endParaRPr lang="en-US" altLang="zh-TW"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31</a:t>
            </a:fld>
            <a:endParaRPr lang="en-US" altLang="zh-TW"/>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32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87313" y="741363"/>
            <a:ext cx="6623050" cy="3725862"/>
          </a:xfrm>
          <a:ln/>
        </p:spPr>
      </p:sp>
      <p:sp>
        <p:nvSpPr>
          <p:cNvPr id="4813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973E4E8-FEE0-4D61-BB5B-857114A05AE5}" type="slidenum">
              <a:rPr kumimoji="0" lang="zh-TW" altLang="en-US" sz="1200"/>
              <a:pPr algn="r" eaLnBrk="1" hangingPunct="1"/>
              <a:t>33</a:t>
            </a:fld>
            <a:endParaRPr kumimoji="0" lang="zh-TW"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34</a:t>
            </a:fld>
            <a:endParaRPr lang="en-US" altLang="zh-TW" sz="12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35</a:t>
            </a:fld>
            <a:endParaRPr lang="en-US"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36</a:t>
            </a:fld>
            <a:endParaRPr lang="en-US" altLang="zh-TW"/>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37</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38</a:t>
            </a:fld>
            <a:endParaRPr kumimoji="0" lang="en-US" altLang="zh-TW"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39</a:t>
            </a:fld>
            <a:endParaRPr kumimoji="0" lang="en-US" altLang="zh-TW"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40</a:t>
            </a:fld>
            <a:endParaRPr kumimoji="0" lang="en-US" altLang="zh-TW"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41</a:t>
            </a:fld>
            <a:endParaRPr lang="en-US" altLang="zh-TW"/>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42</a:t>
            </a:fld>
            <a:endParaRPr kumimoji="0" lang="zh-TW"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92075" y="744538"/>
            <a:ext cx="6616700" cy="3722687"/>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44</a:t>
            </a:fld>
            <a:endParaRPr lang="en-US" altLang="zh-TW"/>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45</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57</a:t>
            </a:fld>
            <a:endParaRPr kumimoji="0" lang="zh-TW"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85</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86</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86</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87</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95</a:t>
            </a:fld>
            <a:endParaRPr kumimoji="0" lang="en-US" altLang="zh-TW"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106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92075" y="744538"/>
            <a:ext cx="6616700" cy="3722687"/>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094EB6A5-F5CE-42C2-B342-4CB5B36674C5}" type="slidenum">
              <a:rPr lang="zh-TW" altLang="en-US" sz="1200">
                <a:latin typeface="Arial" pitchFamily="34" charset="0"/>
              </a:rPr>
              <a:pPr algn="r" defTabSz="946150" eaLnBrk="1" hangingPunct="1"/>
              <a:t>116</a:t>
            </a:fld>
            <a:endParaRPr lang="en-US" altLang="zh-TW" sz="120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92075" y="744538"/>
            <a:ext cx="6616700" cy="3722687"/>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11EB6DDB-28E7-4CE6-813B-EB098644F616}" type="slidenum">
              <a:rPr lang="zh-TW" altLang="en-US" sz="1200">
                <a:latin typeface="Arial" pitchFamily="34" charset="0"/>
              </a:rPr>
              <a:pPr algn="r" defTabSz="946150" eaLnBrk="1" hangingPunct="1"/>
              <a:t>119</a:t>
            </a:fld>
            <a:endParaRPr lang="en-US" altLang="zh-TW" sz="120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120</a:t>
            </a:fld>
            <a:endParaRPr lang="en-US" altLang="zh-TW"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141</a:t>
            </a:fld>
            <a:endParaRPr kumimoji="0" lang="en-US" altLang="zh-TW"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142</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142</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88900" y="741363"/>
            <a:ext cx="6621463" cy="3725862"/>
          </a:xfrm>
          <a:ln/>
        </p:spPr>
      </p:sp>
      <p:sp>
        <p:nvSpPr>
          <p:cNvPr id="20483"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2023/12/15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2023/12/15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2023/12/15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2023/12/15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2023/12/15</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49"/>
            <a:ext cx="1372210" cy="1329418"/>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73220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2023/12/15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2023/12/15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2023/12/15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2023/12/15</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2023/12/15</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2023/12/15</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2023/12/15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2023/12/15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2023/12/15</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6477;&#24030;&#20126;&#36939;&#21010;&#33337;&#22890;&#20896;.mp4"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97.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95.png"/></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 Id="rId4" Type="http://schemas.openxmlformats.org/officeDocument/2006/relationships/image" Target="../media/image108.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notesSlide" Target="../notesSlides/notesSlide46.xml"/><Relationship Id="rId7"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13.png"/><Relationship Id="rId5" Type="http://schemas.openxmlformats.org/officeDocument/2006/relationships/image" Target="../media/image97.png"/><Relationship Id="rId4" Type="http://schemas.openxmlformats.org/officeDocument/2006/relationships/image" Target="../media/image96.png"/></Relationships>
</file>

<file path=ppt/slides/_rels/slide1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7.png"/><Relationship Id="rId7" Type="http://schemas.openxmlformats.org/officeDocument/2006/relationships/slide" Target="slide59.xml"/><Relationship Id="rId12" Type="http://schemas.openxmlformats.org/officeDocument/2006/relationships/slide" Target="slide14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36.xml"/><Relationship Id="rId5" Type="http://schemas.openxmlformats.org/officeDocument/2006/relationships/slide" Target="slide7.xml"/><Relationship Id="rId10" Type="http://schemas.openxmlformats.org/officeDocument/2006/relationships/slide" Target="slide121.xml"/><Relationship Id="rId4" Type="http://schemas.openxmlformats.org/officeDocument/2006/relationships/slide" Target="slide3.xml"/><Relationship Id="rId9" Type="http://schemas.openxmlformats.org/officeDocument/2006/relationships/slide" Target="slide10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G1MYdxKlBpE"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pn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64.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688581" cy="584775"/>
          </a:xfrm>
          <a:prstGeom prst="rect">
            <a:avLst/>
          </a:prstGeom>
          <a:noFill/>
          <a:ln w="9525">
            <a:noFill/>
            <a:miter lim="800000"/>
            <a:headEnd/>
            <a:tailEnd/>
          </a:ln>
        </p:spPr>
        <p:txBody>
          <a:bodyPr wrap="square">
            <a:spAutoFit/>
          </a:bodyPr>
          <a:lstStyle/>
          <a:p>
            <a:pPr algn="ctr"/>
            <a:r>
              <a:rPr lang="zh-TW" altLang="en-US" dirty="0">
                <a:latin typeface="標楷體" pitchFamily="65" charset="-120"/>
                <a:ea typeface="標楷體" pitchFamily="65" charset="-120"/>
              </a:rPr>
              <a:t>主講人</a:t>
            </a:r>
            <a:r>
              <a:rPr lang="zh-TW" altLang="en-US" dirty="0"/>
              <a:t>：</a:t>
            </a:r>
            <a:r>
              <a:rPr lang="zh-TW" altLang="en-US" dirty="0">
                <a:latin typeface="標楷體" pitchFamily="65" charset="-120"/>
                <a:ea typeface="標楷體" pitchFamily="65" charset="-120"/>
              </a:rPr>
              <a:t>啟英高中廖志宏</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112</a:t>
            </a:r>
            <a:r>
              <a:rPr lang="zh-TW" altLang="en-US" dirty="0">
                <a:latin typeface="標楷體" pitchFamily="65" charset="-120"/>
                <a:ea typeface="標楷體" pitchFamily="65" charset="-120"/>
              </a:rPr>
              <a:t>年</a:t>
            </a:r>
            <a:r>
              <a:rPr lang="en-US" altLang="zh-TW" dirty="0">
                <a:latin typeface="標楷體" pitchFamily="65" charset="-120"/>
                <a:ea typeface="標楷體" pitchFamily="65" charset="-120"/>
              </a:rPr>
              <a:t>12</a:t>
            </a:r>
            <a:r>
              <a:rPr lang="zh-TW" altLang="en-US" dirty="0">
                <a:latin typeface="標楷體" pitchFamily="65" charset="-120"/>
                <a:ea typeface="標楷體" pitchFamily="65" charset="-120"/>
              </a:rPr>
              <a:t>月</a:t>
            </a:r>
            <a:r>
              <a:rPr lang="en-US" altLang="zh-TW" dirty="0">
                <a:latin typeface="標楷體" pitchFamily="65" charset="-120"/>
                <a:ea typeface="標楷體" pitchFamily="65" charset="-120"/>
              </a:rPr>
              <a:t>15</a:t>
            </a:r>
            <a:r>
              <a:rPr lang="zh-TW" altLang="en-US" dirty="0">
                <a:latin typeface="標楷體" pitchFamily="65" charset="-120"/>
                <a:ea typeface="標楷體" pitchFamily="65" charset="-120"/>
              </a:rPr>
              <a:t>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429000"/>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桃園市公私立高中</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雙聯學位</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同時取得美、加的高中學位</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970790E-B3E5-4FA9-A3C3-99DE37FC3CB7}"/>
              </a:ext>
            </a:extLst>
          </p:cNvPr>
          <p:cNvSpPr>
            <a:spLocks noGrp="1"/>
          </p:cNvSpPr>
          <p:nvPr>
            <p:ph type="title"/>
          </p:nvPr>
        </p:nvSpPr>
        <p:spPr>
          <a:xfrm>
            <a:off x="609600" y="216272"/>
            <a:ext cx="10972800" cy="1143000"/>
          </a:xfrm>
        </p:spPr>
        <p:txBody>
          <a:bodyPr/>
          <a:lstStyle/>
          <a:p>
            <a:r>
              <a:rPr lang="zh-TW" altLang="en-US" dirty="0">
                <a:solidFill>
                  <a:srgbClr val="0066FF"/>
                </a:solidFill>
                <a:latin typeface="標楷體" panose="03000509000000000000" pitchFamily="65" charset="-120"/>
                <a:ea typeface="標楷體" panose="03000509000000000000" pitchFamily="65" charset="-120"/>
              </a:rPr>
              <a:t>美國緬因中央中學</a:t>
            </a:r>
          </a:p>
        </p:txBody>
      </p:sp>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合作學校</a:t>
            </a:r>
            <a:r>
              <a:rPr lang="zh-TW" altLang="en-US" sz="4000" dirty="0">
                <a:latin typeface="標楷體" panose="03000509000000000000" pitchFamily="65" charset="-120"/>
                <a:ea typeface="標楷體" panose="03000509000000000000" pitchFamily="65" charset="-120"/>
              </a:rPr>
              <a:t>：武陵高中、桃園高中、陽明高中、內壢高中、大園國際高中、新興高中</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國內學分必須全部及格</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每年修一門美國課程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時間：晚間或假日</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其中一個暑假至美國上課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學費約</a:t>
            </a:r>
            <a:r>
              <a:rPr lang="en-US" altLang="zh-TW" sz="4000" dirty="0">
                <a:latin typeface="標楷體" panose="03000509000000000000" pitchFamily="65" charset="-120"/>
                <a:ea typeface="標楷體" panose="03000509000000000000" pitchFamily="65" charset="-120"/>
              </a:rPr>
              <a:t>18000</a:t>
            </a:r>
            <a:r>
              <a:rPr lang="zh-TW" altLang="en-US" sz="4000" dirty="0">
                <a:latin typeface="標楷體" panose="03000509000000000000" pitchFamily="65" charset="-120"/>
                <a:ea typeface="標楷體" panose="03000509000000000000" pitchFamily="65" charset="-120"/>
              </a:rPr>
              <a:t>美金</a:t>
            </a:r>
          </a:p>
          <a:p>
            <a:endParaRPr lang="zh-TW" altLang="en-US" dirty="0">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1453074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加拿大薩省</a:t>
            </a:r>
            <a:r>
              <a:rPr lang="en-US" altLang="zh-TW" dirty="0">
                <a:solidFill>
                  <a:srgbClr val="0066FF"/>
                </a:solidFill>
                <a:latin typeface="標楷體" panose="03000509000000000000" pitchFamily="65" charset="-120"/>
                <a:ea typeface="標楷體" panose="03000509000000000000" pitchFamily="65" charset="-120"/>
              </a:rPr>
              <a:t>GSCS</a:t>
            </a:r>
            <a:r>
              <a:rPr lang="zh-TW" altLang="en-US" dirty="0">
                <a:solidFill>
                  <a:srgbClr val="0066FF"/>
                </a:solidFill>
                <a:latin typeface="標楷體" panose="03000509000000000000" pitchFamily="65" charset="-120"/>
                <a:ea typeface="標楷體" panose="03000509000000000000" pitchFamily="65" charset="-120"/>
              </a:rPr>
              <a:t>、卑詩省第</a:t>
            </a:r>
            <a:r>
              <a:rPr lang="en-US" altLang="zh-TW" dirty="0">
                <a:solidFill>
                  <a:srgbClr val="0066FF"/>
                </a:solidFill>
                <a:latin typeface="標楷體" panose="03000509000000000000" pitchFamily="65" charset="-120"/>
                <a:ea typeface="標楷體" panose="03000509000000000000" pitchFamily="65" charset="-120"/>
              </a:rPr>
              <a:t>73</a:t>
            </a:r>
            <a:r>
              <a:rPr lang="zh-TW" altLang="en-US" dirty="0">
                <a:solidFill>
                  <a:srgbClr val="0066FF"/>
                </a:solidFill>
                <a:latin typeface="標楷體" panose="03000509000000000000" pitchFamily="65" charset="-120"/>
                <a:ea typeface="標楷體" panose="03000509000000000000" pitchFamily="65" charset="-120"/>
              </a:rPr>
              <a:t>學區</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326357"/>
            <a:ext cx="11103024" cy="5121275"/>
          </a:xfrm>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參加對象：</a:t>
            </a:r>
            <a:r>
              <a:rPr lang="zh-TW" altLang="en-US" sz="4000" dirty="0">
                <a:latin typeface="標楷體" panose="03000509000000000000" pitchFamily="65" charset="-120"/>
                <a:ea typeface="標楷體" panose="03000509000000000000" pitchFamily="65" charset="-120"/>
              </a:rPr>
              <a:t>本市公私立高中職學生皆可參加，合計</a:t>
            </a:r>
            <a:r>
              <a:rPr lang="en-US" altLang="zh-TW" sz="4000" dirty="0">
                <a:latin typeface="標楷體" panose="03000509000000000000" pitchFamily="65" charset="-120"/>
                <a:ea typeface="標楷體" panose="03000509000000000000" pitchFamily="65" charset="-120"/>
              </a:rPr>
              <a:t>36</a:t>
            </a:r>
            <a:r>
              <a:rPr lang="zh-TW" altLang="en-US" sz="4000" dirty="0">
                <a:latin typeface="標楷體" panose="03000509000000000000" pitchFamily="65" charset="-120"/>
                <a:ea typeface="標楷體" panose="03000509000000000000" pitchFamily="65" charset="-120"/>
              </a:rPr>
              <a:t>所學校。</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就所選方案參加薩省或卑詩省入學測驗</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a:t>
            </a:r>
            <a:r>
              <a:rPr lang="en-US" altLang="zh-TW" sz="4000" dirty="0">
                <a:latin typeface="標楷體" panose="03000509000000000000" pitchFamily="65" charset="-120"/>
                <a:ea typeface="標楷體" panose="03000509000000000000" pitchFamily="65" charset="-120"/>
              </a:rPr>
              <a:t>2</a:t>
            </a:r>
            <a:r>
              <a:rPr lang="zh-TW" altLang="en-US" sz="4000" dirty="0">
                <a:latin typeface="標楷體" panose="03000509000000000000" pitchFamily="65" charset="-120"/>
                <a:ea typeface="標楷體" panose="03000509000000000000" pitchFamily="65" charset="-120"/>
              </a:rPr>
              <a:t>門加拿大課程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時間：每週六</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薩省方案其中一個暑假至加拿大上課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個月；卑詩省方案高三需赴加拿大就讀</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整年。</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薩省學費約</a:t>
            </a:r>
            <a:r>
              <a:rPr lang="en-US" altLang="zh-TW" sz="4000" dirty="0">
                <a:latin typeface="標楷體" panose="03000509000000000000" pitchFamily="65" charset="-120"/>
                <a:ea typeface="標楷體" panose="03000509000000000000" pitchFamily="65" charset="-120"/>
              </a:rPr>
              <a:t>40</a:t>
            </a:r>
            <a:r>
              <a:rPr lang="zh-TW" altLang="en-US" sz="4000" dirty="0">
                <a:latin typeface="標楷體" panose="03000509000000000000" pitchFamily="65" charset="-120"/>
                <a:ea typeface="標楷體" panose="03000509000000000000" pitchFamily="65" charset="-120"/>
              </a:rPr>
              <a:t>萬新臺幣；卑詩省學費約</a:t>
            </a:r>
            <a:r>
              <a:rPr lang="en-US" altLang="zh-TW" sz="4000" dirty="0">
                <a:latin typeface="標楷體" panose="03000509000000000000" pitchFamily="65" charset="-120"/>
                <a:ea typeface="標楷體" panose="03000509000000000000" pitchFamily="65" charset="-120"/>
              </a:rPr>
              <a:t>108</a:t>
            </a:r>
            <a:r>
              <a:rPr lang="zh-TW" altLang="en-US" sz="4000" dirty="0">
                <a:latin typeface="標楷體" panose="03000509000000000000" pitchFamily="65" charset="-120"/>
                <a:ea typeface="標楷體" panose="03000509000000000000" pitchFamily="65" charset="-120"/>
              </a:rPr>
              <a:t>萬新臺幣。</a:t>
            </a:r>
            <a:endParaRPr lang="en-US" altLang="zh-TW" sz="4000" dirty="0">
              <a:latin typeface="標楷體" panose="03000509000000000000" pitchFamily="65" charset="-120"/>
              <a:ea typeface="標楷體" panose="03000509000000000000" pitchFamily="65" charset="-120"/>
            </a:endParaRPr>
          </a:p>
          <a:p>
            <a:endParaRPr lang="zh-TW" altLang="en-US" dirty="0"/>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9524568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臺瑞雙聯學制</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124744"/>
            <a:ext cx="11103024" cy="5596732"/>
          </a:xfrm>
        </p:spPr>
        <p:txBody>
          <a:bodyPr/>
          <a:lstStyle/>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合作學校：桃園市政府教育局與瑞士阿爾特多夫國際學校</a:t>
            </a:r>
            <a:r>
              <a:rPr lang="en-US" altLang="zh-TW" sz="3600" dirty="0">
                <a:latin typeface="標楷體" panose="03000509000000000000" pitchFamily="65" charset="-120"/>
                <a:ea typeface="標楷體" panose="03000509000000000000" pitchFamily="65" charset="-120"/>
              </a:rPr>
              <a:t>LISA(</a:t>
            </a:r>
            <a:r>
              <a:rPr lang="zh-TW" altLang="en-US" sz="3600" dirty="0">
                <a:latin typeface="標楷體" panose="03000509000000000000" pitchFamily="65" charset="-120"/>
                <a:ea typeface="標楷體" panose="03000509000000000000" pitchFamily="65" charset="-120"/>
              </a:rPr>
              <a:t>由瑞士</a:t>
            </a:r>
            <a:r>
              <a:rPr lang="en-US" altLang="zh-TW" sz="3600" dirty="0">
                <a:latin typeface="標楷體" panose="03000509000000000000" pitchFamily="65" charset="-120"/>
                <a:ea typeface="標楷體" panose="03000509000000000000" pitchFamily="65" charset="-120"/>
              </a:rPr>
              <a:t>BVIS</a:t>
            </a:r>
            <a:r>
              <a:rPr lang="zh-TW" altLang="en-US" sz="3600" dirty="0">
                <a:latin typeface="標楷體" panose="03000509000000000000" pitchFamily="65" charset="-120"/>
                <a:ea typeface="標楷體" panose="03000509000000000000" pitchFamily="65" charset="-120"/>
              </a:rPr>
              <a:t>學院營運</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、聯合國世界旅遊組織瑞士國際中心</a:t>
            </a:r>
            <a:r>
              <a:rPr lang="en-US" altLang="zh-TW" sz="3600" dirty="0">
                <a:latin typeface="標楷體" panose="03000509000000000000" pitchFamily="65" charset="-120"/>
                <a:ea typeface="標楷體" panose="03000509000000000000" pitchFamily="65" charset="-120"/>
              </a:rPr>
              <a:t>UNWTO Academy ICS</a:t>
            </a:r>
            <a:r>
              <a:rPr lang="zh-TW" altLang="en-US" sz="3600" dirty="0">
                <a:latin typeface="標楷體" panose="03000509000000000000" pitchFamily="65" charset="-120"/>
                <a:ea typeface="標楷體" panose="03000509000000000000" pitchFamily="65" charset="-120"/>
              </a:rPr>
              <a:t>簽訂臺瑞雙聯學制合作備忘錄。</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提供學生旅遊管理或商業管理課程選擇。</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en-US" altLang="zh-TW" sz="3600" dirty="0">
                <a:latin typeface="標楷體" panose="03000509000000000000" pitchFamily="65" charset="-120"/>
                <a:ea typeface="標楷體" panose="03000509000000000000" pitchFamily="65" charset="-120"/>
              </a:rPr>
              <a:t>2~3</a:t>
            </a:r>
            <a:r>
              <a:rPr lang="zh-TW" altLang="en-US" sz="3600" dirty="0">
                <a:latin typeface="標楷體" panose="03000509000000000000" pitchFamily="65" charset="-120"/>
                <a:ea typeface="標楷體" panose="03000509000000000000" pitchFamily="65" charset="-120"/>
              </a:rPr>
              <a:t>年線上臺瑞高中課程</a:t>
            </a:r>
            <a:r>
              <a:rPr lang="en-US" altLang="zh-TW" sz="3600" dirty="0">
                <a:latin typeface="標楷體" panose="03000509000000000000" pitchFamily="65" charset="-120"/>
                <a:ea typeface="標楷體" panose="03000509000000000000" pitchFamily="65" charset="-120"/>
              </a:rPr>
              <a:t>+1</a:t>
            </a:r>
            <a:r>
              <a:rPr lang="zh-TW" altLang="en-US" sz="3600" dirty="0">
                <a:latin typeface="標楷體" panose="03000509000000000000" pitchFamily="65" charset="-120"/>
                <a:ea typeface="標楷體" panose="03000509000000000000" pitchFamily="65" charset="-120"/>
              </a:rPr>
              <a:t>次瑞士</a:t>
            </a:r>
            <a:r>
              <a:rPr lang="en-US" altLang="zh-TW" sz="3600" dirty="0">
                <a:latin typeface="標楷體" panose="03000509000000000000" pitchFamily="65" charset="-120"/>
                <a:ea typeface="標楷體" panose="03000509000000000000" pitchFamily="65" charset="-120"/>
              </a:rPr>
              <a:t>3</a:t>
            </a:r>
            <a:r>
              <a:rPr lang="zh-TW" altLang="en-US" sz="3600" dirty="0">
                <a:latin typeface="標楷體" panose="03000509000000000000" pitchFamily="65" charset="-120"/>
                <a:ea typeface="標楷體" panose="03000509000000000000" pitchFamily="65" charset="-120"/>
              </a:rPr>
              <a:t>週暑期課程。</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完成學分可獲頒臺瑞雙文憑及聯合國世界旅遊組織瑞士國際中心頒發的證書。</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三年制共</a:t>
            </a:r>
            <a:r>
              <a:rPr lang="en-US" altLang="zh-TW" sz="3600" dirty="0">
                <a:latin typeface="標楷體" panose="03000509000000000000" pitchFamily="65" charset="-120"/>
                <a:ea typeface="標楷體" panose="03000509000000000000" pitchFamily="65" charset="-120"/>
              </a:rPr>
              <a:t>18,000</a:t>
            </a:r>
            <a:r>
              <a:rPr lang="zh-TW" altLang="en-US" sz="3600" dirty="0">
                <a:latin typeface="標楷體" panose="03000509000000000000" pitchFamily="65" charset="-120"/>
                <a:ea typeface="標楷體" panose="03000509000000000000" pitchFamily="65" charset="-120"/>
              </a:rPr>
              <a:t>美元，二年制共</a:t>
            </a:r>
            <a:r>
              <a:rPr lang="en-US" altLang="zh-TW" sz="3600" dirty="0">
                <a:latin typeface="標楷體" panose="03000509000000000000" pitchFamily="65" charset="-120"/>
                <a:ea typeface="標楷體" panose="03000509000000000000" pitchFamily="65" charset="-120"/>
              </a:rPr>
              <a:t>16,000</a:t>
            </a:r>
            <a:r>
              <a:rPr lang="zh-TW" altLang="en-US" sz="3600" dirty="0">
                <a:latin typeface="標楷體" panose="03000509000000000000" pitchFamily="65" charset="-120"/>
                <a:ea typeface="標楷體" panose="03000509000000000000" pitchFamily="65" charset="-120"/>
              </a:rPr>
              <a:t>美元</a:t>
            </a:r>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dirty="0"/>
          </a:p>
        </p:txBody>
      </p:sp>
    </p:spTree>
    <p:custDataLst>
      <p:tags r:id="rId1"/>
    </p:custDataLst>
    <p:extLst>
      <p:ext uri="{BB962C8B-B14F-4D97-AF65-F5344CB8AC3E}">
        <p14:creationId xmlns:p14="http://schemas.microsoft.com/office/powerpoint/2010/main" val="26224642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648856"/>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a:latin typeface="Arial" pitchFamily="34" charset="0"/>
                <a:ea typeface="標楷體" pitchFamily="65" charset="-120"/>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eaLnBrk="1" hangingPunct="1"/>
            <a:r>
              <a:rPr lang="zh-TW" altLang="en-US" sz="2800">
                <a:latin typeface="Arial" pitchFamily="34" charset="0"/>
                <a:ea typeface="標楷體" pitchFamily="65" charset="-120"/>
                <a:cs typeface="新細明體" pitchFamily="18" charset="-120"/>
              </a:rPr>
              <a:t>一、</a:t>
            </a:r>
            <a:r>
              <a:rPr lang="en-US" altLang="zh-TW" sz="2800">
                <a:ea typeface="微軟正黑體" pitchFamily="34" charset="-120"/>
                <a:cs typeface="新細明體" pitchFamily="18" charset="-120"/>
              </a:rPr>
              <a:t> </a:t>
            </a:r>
            <a:r>
              <a:rPr lang="zh-TW" altLang="en-US" sz="2800">
                <a:latin typeface="標楷體" pitchFamily="65" charset="-120"/>
                <a:ea typeface="標楷體" pitchFamily="65" charset="-120"/>
                <a:cs typeface="新細明體" pitchFamily="18" charset="-120"/>
              </a:rPr>
              <a:t>學生實際出席日數（不含公、喪、病假），須達六學期總出席日數之三分之二以上。 </a:t>
            </a:r>
          </a:p>
          <a:p>
            <a:pPr eaLnBrk="1" hangingPunct="1"/>
            <a:r>
              <a:rPr lang="zh-TW" altLang="en-US" sz="2800">
                <a:latin typeface="標楷體" pitchFamily="65" charset="-120"/>
                <a:ea typeface="標楷體" pitchFamily="65" charset="-120"/>
                <a:cs typeface="新細明體" pitchFamily="18" charset="-120"/>
              </a:rPr>
              <a:t>二、學生日常生活表現六學期成績依教師輔導與管教學生之相關規定，辦理功過相抵、獎懲實施、懲罰存記及改過銷過等事項，且依規定程序審核通過註銷後，其記錄未達三大過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三小過等同一大過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者。</a:t>
            </a:r>
            <a:r>
              <a:rPr lang="zh-TW" altLang="en-US" sz="2800">
                <a:ea typeface="微軟正黑體" pitchFamily="34" charset="-120"/>
                <a:cs typeface="新細明體" pitchFamily="18" charset="-120"/>
              </a:rPr>
              <a:t> </a:t>
            </a:r>
          </a:p>
          <a:p>
            <a:pPr eaLnBrk="1" hangingPunct="1"/>
            <a:r>
              <a:rPr lang="zh-TW" altLang="en-US" sz="2800">
                <a:latin typeface="標楷體" pitchFamily="65" charset="-120"/>
                <a:ea typeface="標楷體" pitchFamily="65" charset="-120"/>
                <a:cs typeface="新細明體" pitchFamily="18" charset="-120"/>
              </a:rPr>
              <a:t>三、學生學習領域畢業成績至少四大領域</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含</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成績達丙等</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六十分</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以上者。</a:t>
            </a:r>
            <a:endParaRPr lang="zh-TW" altLang="en-US" sz="280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畢業資格：</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修業資格：</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dirty="0">
                <a:ea typeface="標楷體" panose="03000509000000000000" pitchFamily="65" charset="-120"/>
                <a:cs typeface="新細明體" panose="02020500000000000000" pitchFamily="18" charset="-120"/>
              </a:rPr>
              <a:t>、 </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dirty="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dirty="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ea typeface="標楷體" panose="03000509000000000000" pitchFamily="65" charset="-120"/>
                <a:cs typeface="新細明體" panose="02020500000000000000" pitchFamily="18" charset="-120"/>
              </a:rPr>
              <a:t>)</a:t>
            </a:r>
            <a:r>
              <a:rPr kumimoji="0" lang="zh-TW" altLang="en-US" dirty="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dirty="0">
                <a:ea typeface="標楷體" panose="03000509000000000000" pitchFamily="65" charset="-120"/>
                <a:cs typeface="新細明體" panose="02020500000000000000" pitchFamily="18" charset="-120"/>
              </a:rPr>
              <a:t>，比序至「志願序積分」項目時，</a:t>
            </a:r>
            <a:r>
              <a:rPr kumimoji="0" lang="zh-TW" altLang="en-US"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1147708755"/>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111</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91335969"/>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6</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與「家長意見」相符者得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與「導師意見」相符者得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與「輔導教師意見」相符者得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採計</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endParaRPr lang="en-US" altLang="zh-TW" sz="2400" b="1" dirty="0">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總分</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就近入學：</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a:latin typeface="標楷體" pitchFamily="65" charset="-120"/>
                <a:ea typeface="標楷體" pitchFamily="65" charset="-120"/>
              </a:rPr>
              <a:t>桃園區學生符合就近入學得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50000"/>
              </a:spcBef>
              <a:buFontTx/>
              <a:buChar char="•"/>
            </a:pPr>
            <a:r>
              <a:rPr lang="zh-TW" altLang="en-US">
                <a:latin typeface="標楷體" pitchFamily="65" charset="-120"/>
                <a:ea typeface="標楷體" pitchFamily="65" charset="-120"/>
              </a:rPr>
              <a:t>共同就學區學生得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均衡學習：</a:t>
            </a:r>
            <a:r>
              <a:rPr kumimoji="0" lang="en-US" altLang="zh-TW" sz="3600" b="1" dirty="0">
                <a:solidFill>
                  <a:srgbClr val="000090"/>
                </a:solidFill>
                <a:latin typeface="標楷體" pitchFamily="65" charset="-120"/>
                <a:ea typeface="標楷體" pitchFamily="65" charset="-120"/>
              </a:rPr>
              <a:t>9</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5655" name="Text Box 25"/>
          <p:cNvSpPr txBox="1">
            <a:spLocks noChangeArrowheads="1"/>
          </p:cNvSpPr>
          <p:nvPr/>
        </p:nvSpPr>
        <p:spPr bwMode="auto">
          <a:xfrm>
            <a:off x="1359139" y="1881978"/>
            <a:ext cx="9438952" cy="1624676"/>
          </a:xfrm>
          <a:prstGeom prst="rect">
            <a:avLst/>
          </a:prstGeom>
          <a:noFill/>
          <a:ln w="9525">
            <a:noFill/>
            <a:miter lim="800000"/>
            <a:headEnd/>
            <a:tailEnd/>
          </a:ln>
        </p:spPr>
        <p:txBody>
          <a:bodyPr wrap="square">
            <a:spAutoFit/>
          </a:bodyPr>
          <a:lstStyle/>
          <a:p>
            <a:pPr marL="261938" indent="-261938" eaLnBrk="1" hangingPunct="1">
              <a:lnSpc>
                <a:spcPct val="75000"/>
              </a:lnSpc>
              <a:spcBef>
                <a:spcPct val="10000"/>
              </a:spcBef>
              <a:buFontTx/>
              <a:buChar char="•"/>
            </a:pPr>
            <a:r>
              <a:rPr lang="en-US" altLang="zh-TW" dirty="0">
                <a:latin typeface="標楷體" pitchFamily="65" charset="-120"/>
                <a:ea typeface="標楷體" pitchFamily="65" charset="-120"/>
              </a:rPr>
              <a:t>108</a:t>
            </a:r>
            <a:r>
              <a:rPr lang="zh-TW" altLang="en-US" dirty="0">
                <a:latin typeface="標楷體" pitchFamily="65" charset="-120"/>
                <a:ea typeface="標楷體" pitchFamily="65" charset="-120"/>
              </a:rPr>
              <a:t>學年度以後入學：基本條件為國中健體、藝術、綜合活動、科技領域五學期平均成績達</a:t>
            </a:r>
            <a:r>
              <a:rPr lang="en-US" altLang="zh-TW" dirty="0">
                <a:latin typeface="標楷體" pitchFamily="65" charset="-120"/>
                <a:ea typeface="標楷體" pitchFamily="65" charset="-120"/>
              </a:rPr>
              <a:t>60</a:t>
            </a:r>
            <a:r>
              <a:rPr lang="zh-TW" altLang="en-US" dirty="0">
                <a:latin typeface="標楷體" pitchFamily="65" charset="-120"/>
                <a:ea typeface="標楷體" pitchFamily="65" charset="-120"/>
              </a:rPr>
              <a:t>分以上者，每個領域各得</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分，最高</a:t>
            </a:r>
            <a:r>
              <a:rPr lang="en-US" altLang="zh-TW" dirty="0">
                <a:latin typeface="標楷體" pitchFamily="65" charset="-120"/>
                <a:ea typeface="標楷體" pitchFamily="65" charset="-120"/>
              </a:rPr>
              <a:t>9</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endParaRPr lang="zh-TW" altLang="en-US" dirty="0">
              <a:latin typeface="標楷體" pitchFamily="65" charset="-120"/>
              <a:ea typeface="標楷體" pitchFamily="65"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品德表現：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9" name="Rectangle 3"/>
          <p:cNvSpPr>
            <a:spLocks noChangeArrowheads="1"/>
          </p:cNvSpPr>
          <p:nvPr/>
        </p:nvSpPr>
        <p:spPr bwMode="auto">
          <a:xfrm>
            <a:off x="1703512" y="4749092"/>
            <a:ext cx="8750206" cy="206428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大功每次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4.5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分，記功每次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分，嘉獎每次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0.5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最高</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a:t>
            </a:r>
          </a:p>
          <a:p>
            <a:pPr eaLnBrk="1" hangingPunct="1">
              <a:defRPr/>
            </a:pPr>
            <a:endParaRPr lang="zh-TW" altLang="en-US"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銷過後，無記過或二次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含</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警告以下者得</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6675"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服務表現：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2" name="Rectangle 3"/>
          <p:cNvSpPr>
            <a:spLocks noChangeArrowheads="1"/>
          </p:cNvSpPr>
          <p:nvPr/>
        </p:nvSpPr>
        <p:spPr bwMode="auto">
          <a:xfrm>
            <a:off x="1325154" y="2060848"/>
            <a:ext cx="9684567" cy="354161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buFontTx/>
              <a:buChar char="•"/>
              <a:defRPr/>
            </a:pPr>
            <a:r>
              <a:rPr lang="zh-TW" altLang="en-US" dirty="0">
                <a:latin typeface="標楷體" pitchFamily="65" charset="-120"/>
                <a:ea typeface="標楷體" pitchFamily="65" charset="-120"/>
                <a:cs typeface="新細明體" charset="0"/>
              </a:rPr>
              <a:t>擔任班級內幹部、自治市幹部及社團幹部任滿</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學期，經考核表現優良者得</a:t>
            </a:r>
            <a:r>
              <a:rPr lang="en-US" altLang="zh-TW" dirty="0">
                <a:latin typeface="標楷體" pitchFamily="65" charset="-120"/>
                <a:ea typeface="標楷體" pitchFamily="65" charset="-120"/>
                <a:cs typeface="新細明體" charset="0"/>
              </a:rPr>
              <a:t>2</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上限</a:t>
            </a:r>
            <a:r>
              <a:rPr lang="en-US" altLang="zh-TW" dirty="0">
                <a:latin typeface="標楷體" pitchFamily="65" charset="-120"/>
                <a:ea typeface="標楷體" pitchFamily="65" charset="-120"/>
                <a:cs typeface="新細明體" charset="0"/>
              </a:rPr>
              <a:t>4</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a:t>
            </a:r>
          </a:p>
          <a:p>
            <a:pPr eaLnBrk="1" hangingPunct="1">
              <a:buFontTx/>
              <a:buChar char="•"/>
              <a:defRPr/>
            </a:pPr>
            <a:endParaRPr lang="zh-TW" altLang="en-US" dirty="0">
              <a:latin typeface="標楷體" pitchFamily="65" charset="-120"/>
              <a:ea typeface="標楷體" pitchFamily="65" charset="-120"/>
              <a:cs typeface="新細明體" charset="0"/>
            </a:endParaRPr>
          </a:p>
          <a:p>
            <a:pPr eaLnBrk="1" hangingPunct="1">
              <a:buFontTx/>
              <a:buChar char="•"/>
              <a:defRPr/>
            </a:pPr>
            <a:r>
              <a:rPr lang="zh-TW" altLang="en-US" dirty="0">
                <a:latin typeface="標楷體" pitchFamily="65" charset="-120"/>
                <a:ea typeface="標楷體" pitchFamily="65" charset="-120"/>
                <a:cs typeface="新細明體" charset="0"/>
              </a:rPr>
              <a:t>志願服務學習時數，每</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小時</a:t>
            </a:r>
            <a:r>
              <a:rPr lang="en-US" altLang="zh-TW" dirty="0">
                <a:latin typeface="標楷體" pitchFamily="65" charset="-120"/>
                <a:ea typeface="標楷體" pitchFamily="65" charset="-120"/>
                <a:cs typeface="新細明體" charset="0"/>
              </a:rPr>
              <a:t>0.3</a:t>
            </a:r>
            <a:r>
              <a:rPr lang="zh-TW" altLang="en-US" dirty="0">
                <a:latin typeface="標楷體" pitchFamily="65" charset="-120"/>
                <a:ea typeface="標楷體" pitchFamily="65" charset="-120"/>
                <a:cs typeface="新細明體" charset="0"/>
              </a:rPr>
              <a:t>分。</a:t>
            </a:r>
            <a:r>
              <a:rPr lang="en-US" altLang="zh-TW" dirty="0">
                <a:solidFill>
                  <a:srgbClr val="FF0000"/>
                </a:solidFill>
                <a:latin typeface="標楷體" pitchFamily="65" charset="-120"/>
                <a:ea typeface="標楷體" pitchFamily="65" charset="-120"/>
                <a:cs typeface="新細明體" charset="0"/>
              </a:rPr>
              <a:t>(</a:t>
            </a:r>
            <a:r>
              <a:rPr lang="zh-TW" altLang="en-US" dirty="0">
                <a:solidFill>
                  <a:srgbClr val="FF0000"/>
                </a:solidFill>
                <a:latin typeface="標楷體" pitchFamily="65" charset="-120"/>
                <a:ea typeface="標楷體" pitchFamily="65" charset="-120"/>
                <a:cs typeface="新細明體" charset="0"/>
              </a:rPr>
              <a:t>未滿</a:t>
            </a:r>
            <a:r>
              <a:rPr lang="en-US" altLang="zh-TW" dirty="0">
                <a:solidFill>
                  <a:srgbClr val="FF0000"/>
                </a:solidFill>
                <a:latin typeface="標楷體" pitchFamily="65" charset="-120"/>
                <a:ea typeface="標楷體" pitchFamily="65" charset="-120"/>
                <a:cs typeface="新細明體" charset="0"/>
              </a:rPr>
              <a:t>1</a:t>
            </a:r>
            <a:r>
              <a:rPr lang="zh-TW" altLang="en-US" dirty="0">
                <a:solidFill>
                  <a:srgbClr val="FF0000"/>
                </a:solidFill>
                <a:latin typeface="標楷體" pitchFamily="65" charset="-120"/>
                <a:ea typeface="標楷體" pitchFamily="65" charset="-120"/>
                <a:cs typeface="新細明體" charset="0"/>
              </a:rPr>
              <a:t>小時不計分</a:t>
            </a:r>
            <a:r>
              <a:rPr lang="en-US" altLang="zh-TW" dirty="0">
                <a:solidFill>
                  <a:srgbClr val="FF0000"/>
                </a:solidFill>
                <a:latin typeface="標楷體" pitchFamily="65" charset="-120"/>
                <a:ea typeface="標楷體" pitchFamily="65" charset="-120"/>
                <a:cs typeface="新細明體" charset="0"/>
              </a:rPr>
              <a:t>)</a:t>
            </a:r>
            <a:endParaRPr lang="zh-TW" altLang="en-US" dirty="0">
              <a:solidFill>
                <a:srgbClr val="FF0000"/>
              </a:solidFill>
              <a:latin typeface="標楷體" pitchFamily="65" charset="-120"/>
              <a:ea typeface="標楷體" pitchFamily="65" charset="-120"/>
              <a:cs typeface="新細明體" charset="0"/>
            </a:endParaRPr>
          </a:p>
          <a:p>
            <a:pPr eaLnBrk="1" hangingPunct="1">
              <a:defRPr/>
            </a:pPr>
            <a:endParaRPr lang="zh-TW" altLang="en-US" dirty="0">
              <a:latin typeface="標楷體" pitchFamily="65" charset="-120"/>
              <a:ea typeface="標楷體" pitchFamily="65" charset="-120"/>
              <a:cs typeface="新細明體" charset="0"/>
            </a:endParaRPr>
          </a:p>
          <a:p>
            <a:pPr eaLnBrk="1" hangingPunct="1">
              <a:defRPr/>
            </a:pPr>
            <a:r>
              <a:rPr lang="zh-TW" altLang="en-US" dirty="0">
                <a:latin typeface="標楷體" pitchFamily="65" charset="-120"/>
                <a:ea typeface="標楷體" pitchFamily="65" charset="-120"/>
                <a:cs typeface="新細明體" charset="0"/>
              </a:rPr>
              <a:t>擔任班級或學生幹部及志願服務學習時數得合併計分</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才藝表現：</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7703" name="Text Box 12"/>
          <p:cNvSpPr txBox="1">
            <a:spLocks noChangeArrowheads="1"/>
          </p:cNvSpPr>
          <p:nvPr/>
        </p:nvSpPr>
        <p:spPr bwMode="auto">
          <a:xfrm>
            <a:off x="1666876" y="1857375"/>
            <a:ext cx="8786813" cy="3443288"/>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20000"/>
              </a:spcBef>
            </a:pPr>
            <a:r>
              <a:rPr lang="zh-TW" altLang="en-US" dirty="0">
                <a:latin typeface="標楷體" pitchFamily="65" charset="-120"/>
                <a:ea typeface="標楷體" pitchFamily="65" charset="-120"/>
              </a:rPr>
              <a:t>限中央部會、教育主管機關主辦或委託辦理者。</a:t>
            </a:r>
            <a:endParaRPr lang="en-US" altLang="zh-TW" dirty="0">
              <a:latin typeface="標楷體" pitchFamily="65" charset="-120"/>
              <a:ea typeface="標楷體" pitchFamily="65" charset="-120"/>
            </a:endParaRPr>
          </a:p>
          <a:p>
            <a:pPr>
              <a:spcBef>
                <a:spcPct val="20000"/>
              </a:spcBef>
            </a:pPr>
            <a:endParaRPr lang="en-US" altLang="zh-TW"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同</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學</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年度同項比賽擇優</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次採計；</a:t>
            </a:r>
            <a:br>
              <a:rPr lang="en-US" altLang="zh-TW" dirty="0">
                <a:latin typeface="標楷體" pitchFamily="65" charset="-120"/>
                <a:ea typeface="標楷體" pitchFamily="65" charset="-120"/>
              </a:rPr>
            </a:br>
            <a:r>
              <a:rPr lang="zh-TW" altLang="en-US" dirty="0">
                <a:latin typeface="標楷體" pitchFamily="65" charset="-120"/>
                <a:ea typeface="標楷體" pitchFamily="65" charset="-120"/>
              </a:rPr>
              <a:t>同一事蹟、同一獎項不得重複採記積分。</a:t>
            </a:r>
            <a:endParaRPr lang="en-US" altLang="zh-TW" dirty="0">
              <a:latin typeface="標楷體" pitchFamily="65" charset="-120"/>
              <a:ea typeface="標楷體" pitchFamily="65" charset="-120"/>
            </a:endParaRPr>
          </a:p>
          <a:p>
            <a:pPr>
              <a:spcBef>
                <a:spcPct val="20000"/>
              </a:spcBef>
            </a:pPr>
            <a:endParaRPr lang="zh-TW" altLang="en-US"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團體賽：依個人賽積分折半計算。</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9747"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體適能：</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9751" name="矩形 11"/>
          <p:cNvSpPr>
            <a:spLocks noChangeArrowheads="1"/>
          </p:cNvSpPr>
          <p:nvPr/>
        </p:nvSpPr>
        <p:spPr bwMode="auto">
          <a:xfrm>
            <a:off x="1625600" y="1500189"/>
            <a:ext cx="9150920" cy="2308324"/>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各單項包括肌耐力、柔軟度、瞬發力、心肺耐力等，單項門檻達標準者得</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身心障礙、重大疾病、體弱或因故無法測試者特殊學生等依教育部相關辦法辦理。</a:t>
            </a:r>
            <a:r>
              <a:rPr lang="en-US" altLang="zh-TW" dirty="0">
                <a:latin typeface="標楷體" pitchFamily="65" charset="-120"/>
                <a:ea typeface="標楷體" pitchFamily="65" charset="-12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本土語言認證：</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原住民族語言能力認證：原住民族委員會主辦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客語能力認證：客家委員會主辦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閩南語語言能力認證：教育部主辦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單項通過者得</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sz="2400" dirty="0">
                  <a:solidFill>
                    <a:schemeClr val="tx1"/>
                  </a:solidFill>
                </a:rPr>
                <a:t>  </a:t>
              </a:r>
              <a:r>
                <a:rPr kumimoji="0" lang="en-US" altLang="zh-TW" sz="2400" dirty="0">
                  <a:solidFill>
                    <a:schemeClr val="tx1"/>
                  </a:solidFill>
                  <a:latin typeface="標楷體" pitchFamily="65" charset="-120"/>
                  <a:ea typeface="標楷體" pitchFamily="65" charset="-120"/>
                </a:rPr>
                <a:t>33</a:t>
              </a:r>
              <a:r>
                <a:rPr kumimoji="0" lang="zh-TW" altLang="en-US" sz="2400" dirty="0">
                  <a:solidFill>
                    <a:schemeClr val="tx1"/>
                  </a:solidFill>
                  <a:latin typeface="標楷體" pitchFamily="65" charset="-120"/>
                  <a:ea typeface="標楷體" pitchFamily="65" charset="-120"/>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標楷體" pitchFamily="65" charset="-120"/>
                  <a:ea typeface="標楷體" pitchFamily="65"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3468892643"/>
              </p:ext>
            </p:extLst>
          </p:nvPr>
        </p:nvGraphicFramePr>
        <p:xfrm>
          <a:off x="1415480" y="1739097"/>
          <a:ext cx="9613478" cy="4537805"/>
        </p:xfrm>
        <a:graphic>
          <a:graphicData uri="http://schemas.openxmlformats.org/drawingml/2006/table">
            <a:tbl>
              <a:tblPr/>
              <a:tblGrid>
                <a:gridCol w="2376264">
                  <a:extLst>
                    <a:ext uri="{9D8B030D-6E8A-4147-A177-3AD203B41FA5}">
                      <a16:colId xmlns:a16="http://schemas.microsoft.com/office/drawing/2014/main" val="20000"/>
                    </a:ext>
                  </a:extLst>
                </a:gridCol>
                <a:gridCol w="3599941">
                  <a:extLst>
                    <a:ext uri="{9D8B030D-6E8A-4147-A177-3AD203B41FA5}">
                      <a16:colId xmlns:a16="http://schemas.microsoft.com/office/drawing/2014/main" val="20001"/>
                    </a:ext>
                  </a:extLst>
                </a:gridCol>
                <a:gridCol w="3637273">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04431"/>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898652"/>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2351584" y="2564904"/>
            <a:ext cx="8207375" cy="2520925"/>
          </a:xfrm>
          <a:prstGeom prst="rect">
            <a:avLst/>
          </a:prstGeom>
          <a:noFill/>
          <a:ln w="9525">
            <a:noFill/>
            <a:miter lim="800000"/>
            <a:headEnd/>
            <a:tailEnd/>
          </a:ln>
        </p:spPr>
        <p:txBody>
          <a:bodyPr anchor="b"/>
          <a:lstStyle/>
          <a:p>
            <a:pPr eaLnBrk="1" hangingPunct="1">
              <a:spcBef>
                <a:spcPct val="20000"/>
              </a:spcBef>
            </a:pP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  -5</a:t>
            </a:r>
            <a:r>
              <a:rPr lang="zh-TW" altLang="en-US" b="1" dirty="0">
                <a:latin typeface="標楷體" pitchFamily="65" charset="-120"/>
                <a:ea typeface="標楷體" pitchFamily="65" charset="-120"/>
                <a:sym typeface="Arial" pitchFamily="34" charset="0"/>
              </a:rPr>
              <a:t>月五專完全免試入學</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extLst>
      <p:ext uri="{BB962C8B-B14F-4D97-AF65-F5344CB8AC3E}">
        <p14:creationId xmlns:p14="http://schemas.microsoft.com/office/powerpoint/2010/main" val="40750664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6295058" y="4903205"/>
            <a:ext cx="3359148"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7936672" y="789830"/>
            <a:ext cx="4934338"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969" y="-39262"/>
            <a:ext cx="10155621" cy="698450"/>
            <a:chOff x="-966" y="-39262"/>
            <a:chExt cx="745257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745257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113</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學年度五專招生簡介</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五專主要入學管道流程圖</a:t>
              </a:r>
              <a:endParaRPr lang="en-US"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6180466" y="3645838"/>
            <a:ext cx="3359148"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6144012" y="2484311"/>
            <a:ext cx="3359148"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649204" y="2161707"/>
            <a:ext cx="5872141"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649204" y="3446381"/>
            <a:ext cx="5872141"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649204" y="4729061"/>
            <a:ext cx="5872141"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649204" y="6013739"/>
            <a:ext cx="5872141"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3857289" y="2929627"/>
            <a:ext cx="1608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3857289" y="4228215"/>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6778164" y="2798108"/>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6663808" y="42287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6699348" y="568834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3857289" y="5526802"/>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649204" y="879027"/>
            <a:ext cx="5872141"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五專完免試入全學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6113553" y="636956"/>
            <a:ext cx="3359148"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6840236" y="781383"/>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1594648"/>
            <a:ext cx="388492"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2858381"/>
            <a:ext cx="388492"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4164629"/>
            <a:ext cx="388492"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5437347"/>
            <a:ext cx="388492" cy="478082"/>
          </a:xfrm>
          <a:prstGeom prst="rect">
            <a:avLst/>
          </a:prstGeom>
        </p:spPr>
      </p:pic>
    </p:spTree>
    <p:extLst>
      <p:ext uri="{BB962C8B-B14F-4D97-AF65-F5344CB8AC3E}">
        <p14:creationId xmlns:p14="http://schemas.microsoft.com/office/powerpoint/2010/main" val="6208807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1417638"/>
            <a:ext cx="8929239" cy="5179714"/>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latin typeface="標楷體" pitchFamily="65" charset="-120"/>
                <a:ea typeface="標楷體" pitchFamily="65" charset="-120"/>
              </a:rPr>
              <a:t>5/1-5/8</a:t>
            </a:r>
            <a:r>
              <a:rPr lang="zh-TW" altLang="en-US" b="1" dirty="0">
                <a:latin typeface="標楷體" pitchFamily="65" charset="-120"/>
                <a:ea typeface="標楷體" pitchFamily="65" charset="-120"/>
              </a:rPr>
              <a:t> 五專完全免試報名。</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5/16</a:t>
            </a:r>
            <a:r>
              <a:rPr lang="zh-TW" altLang="en-US" b="1" dirty="0">
                <a:latin typeface="標楷體" pitchFamily="65" charset="-120"/>
                <a:ea typeface="標楷體" pitchFamily="65" charset="-120"/>
              </a:rPr>
              <a:t> 五專完全免試錄取公告。</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5/17-6/14</a:t>
            </a:r>
            <a:r>
              <a:rPr lang="zh-TW" altLang="en-US" b="1" dirty="0">
                <a:latin typeface="標楷體" pitchFamily="65" charset="-120"/>
                <a:ea typeface="標楷體" pitchFamily="65" charset="-120"/>
              </a:rPr>
              <a:t>五專完全免試報到。</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5/20-24</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6/14</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6/18</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6/20-6/30</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7/10</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6838586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839416" y="548680"/>
            <a:ext cx="10368383" cy="1143000"/>
          </a:xfrm>
        </p:spPr>
        <p:txBody>
          <a:bodyPr/>
          <a:lstStyle/>
          <a:p>
            <a:r>
              <a:rPr lang="zh-TW" altLang="en-US" sz="4000" b="1" dirty="0">
                <a:solidFill>
                  <a:srgbClr val="0000FF"/>
                </a:solidFill>
                <a:latin typeface="標楷體" pitchFamily="65" charset="-120"/>
                <a:ea typeface="標楷體" pitchFamily="65" charset="-120"/>
                <a:cs typeface="Times New Roman" pitchFamily="18" charset="0"/>
              </a:rPr>
              <a:t>五專完全免試、優先免試與聯合免試入學方式</a:t>
            </a:r>
            <a:endParaRPr lang="zh-TW" altLang="en-US" sz="4000" dirty="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latin typeface="標楷體" pitchFamily="65" charset="-120"/>
                <a:ea typeface="標楷體" pitchFamily="65" charset="-120"/>
                <a:cs typeface="Times New Roman" pitchFamily="18" charset="0"/>
              </a:rPr>
              <a:t>五專完全免試：不採計教育會考成績，限一校一科組。</a:t>
            </a:r>
            <a:endParaRPr lang="en-US" altLang="zh-TW" b="1" dirty="0">
              <a:latin typeface="標楷體" pitchFamily="65" charset="-120"/>
              <a:ea typeface="標楷體" pitchFamily="65" charset="-120"/>
              <a:cs typeface="Times New Roman" pitchFamily="18" charset="0"/>
            </a:endParaRPr>
          </a:p>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extLst>
      <p:ext uri="{BB962C8B-B14F-4D97-AF65-F5344CB8AC3E}">
        <p14:creationId xmlns:p14="http://schemas.microsoft.com/office/powerpoint/2010/main" val="9734531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765206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id="{E9A12531-32D0-4747-9A50-3132C6D4F148}"/>
              </a:ext>
            </a:extLst>
          </p:cNvPr>
          <p:cNvSpPr txBox="1">
            <a:spLocks/>
          </p:cNvSpPr>
          <p:nvPr/>
        </p:nvSpPr>
        <p:spPr>
          <a:xfrm>
            <a:off x="731520" y="702685"/>
            <a:ext cx="10622279" cy="583111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五專完全免試入學招生網路平台 </a:t>
            </a:r>
            <a:r>
              <a:rPr lang="zh-TW" altLang="en-US" dirty="0"/>
              <a:t>進行</a:t>
            </a:r>
            <a:r>
              <a:rPr lang="zh-TW" altLang="en-US" sz="3800" b="1" dirty="0">
                <a:solidFill>
                  <a:srgbClr val="FF0000"/>
                </a:solidFill>
              </a:rPr>
              <a:t>集體報名</a:t>
            </a:r>
            <a:r>
              <a:rPr lang="zh-TW" altLang="en-US" dirty="0"/>
              <a:t>作業。</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招生缺額回流至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20736289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招生學校</a:t>
              </a:r>
              <a:endParaRPr lang="en-US" dirty="0"/>
            </a:p>
          </p:txBody>
        </p:sp>
      </p:grpSp>
      <p:sp>
        <p:nvSpPr>
          <p:cNvPr id="12" name="圓角矩形 7">
            <a:extLst>
              <a:ext uri="{FF2B5EF4-FFF2-40B4-BE49-F238E27FC236}">
                <a16:creationId xmlns:a16="http://schemas.microsoft.com/office/drawing/2014/main" id="{448DD4C5-2A6A-44DD-8A4E-882E92CFC8F4}"/>
              </a:ext>
            </a:extLst>
          </p:cNvPr>
          <p:cNvSpPr/>
          <p:nvPr/>
        </p:nvSpPr>
        <p:spPr bwMode="auto">
          <a:xfrm>
            <a:off x="723153" y="1612998"/>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4596C98C-36FE-48F6-A2ED-22C89716465B}"/>
              </a:ext>
            </a:extLst>
          </p:cNvPr>
          <p:cNvSpPr/>
          <p:nvPr/>
        </p:nvSpPr>
        <p:spPr bwMode="auto">
          <a:xfrm>
            <a:off x="8020124" y="1534298"/>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E486184-074F-46ED-A14A-211149C590B6}"/>
              </a:ext>
            </a:extLst>
          </p:cNvPr>
          <p:cNvGraphicFramePr>
            <a:graphicFrameLocks noGrp="1"/>
          </p:cNvGraphicFramePr>
          <p:nvPr/>
        </p:nvGraphicFramePr>
        <p:xfrm>
          <a:off x="7869840" y="1851942"/>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 name="圓角矩形 10">
            <a:extLst>
              <a:ext uri="{FF2B5EF4-FFF2-40B4-BE49-F238E27FC236}">
                <a16:creationId xmlns:a16="http://schemas.microsoft.com/office/drawing/2014/main" id="{3E050512-A8B8-462B-9947-A848F34FE550}"/>
              </a:ext>
            </a:extLst>
          </p:cNvPr>
          <p:cNvSpPr/>
          <p:nvPr/>
        </p:nvSpPr>
        <p:spPr bwMode="auto">
          <a:xfrm>
            <a:off x="5155418" y="1612997"/>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AE3CE9AD-6F3C-44ED-8532-AE6B1A654C59}"/>
              </a:ext>
            </a:extLst>
          </p:cNvPr>
          <p:cNvGraphicFramePr>
            <a:graphicFrameLocks/>
          </p:cNvGraphicFramePr>
          <p:nvPr/>
        </p:nvGraphicFramePr>
        <p:xfrm>
          <a:off x="5124490" y="186487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圓角矩形 1">
            <a:extLst>
              <a:ext uri="{FF2B5EF4-FFF2-40B4-BE49-F238E27FC236}">
                <a16:creationId xmlns:a16="http://schemas.microsoft.com/office/drawing/2014/main" id="{30ABEAE9-B067-42F4-BC0E-3989CDEEB07A}"/>
              </a:ext>
            </a:extLst>
          </p:cNvPr>
          <p:cNvSpPr/>
          <p:nvPr/>
        </p:nvSpPr>
        <p:spPr bwMode="auto">
          <a:xfrm>
            <a:off x="557464" y="1258516"/>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9C904379-5D32-4B37-802C-28534EAA7B42}"/>
              </a:ext>
            </a:extLst>
          </p:cNvPr>
          <p:cNvSpPr/>
          <p:nvPr/>
        </p:nvSpPr>
        <p:spPr bwMode="auto">
          <a:xfrm>
            <a:off x="7876262" y="1246265"/>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9936C6C7-890F-419D-BD1C-2BD2670BA01F}"/>
              </a:ext>
            </a:extLst>
          </p:cNvPr>
          <p:cNvSpPr/>
          <p:nvPr/>
        </p:nvSpPr>
        <p:spPr bwMode="auto">
          <a:xfrm>
            <a:off x="5060785" y="1258516"/>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5C77E141-17AF-432D-906A-A223D79CCBF5}"/>
              </a:ext>
            </a:extLst>
          </p:cNvPr>
          <p:cNvGraphicFramePr>
            <a:graphicFrameLocks noGrp="1"/>
          </p:cNvGraphicFramePr>
          <p:nvPr/>
        </p:nvGraphicFramePr>
        <p:xfrm>
          <a:off x="557464" y="1822329"/>
          <a:ext cx="3718754"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5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7" name="文字方塊 26">
            <a:extLst>
              <a:ext uri="{FF2B5EF4-FFF2-40B4-BE49-F238E27FC236}">
                <a16:creationId xmlns:a16="http://schemas.microsoft.com/office/drawing/2014/main" id="{03EA7DC6-2602-4F90-A1E1-B60060276DD4}"/>
              </a:ext>
            </a:extLst>
          </p:cNvPr>
          <p:cNvSpPr txBox="1"/>
          <p:nvPr/>
        </p:nvSpPr>
        <p:spPr>
          <a:xfrm>
            <a:off x="2519925" y="5510111"/>
            <a:ext cx="7152150"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11510235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lang="en-US" dirty="0"/>
            </a:p>
          </p:txBody>
        </p:sp>
      </p:gr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600364" y="800266"/>
            <a:ext cx="10991272"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400" dirty="0">
                <a:ea typeface="微軟正黑體" panose="020B0604030504040204" pitchFamily="34" charset="-120"/>
              </a:rPr>
              <a:t>報名人數未達該科招生名額時，</a:t>
            </a:r>
            <a:r>
              <a:rPr lang="zh-TW" altLang="en-US" sz="2400" b="1" dirty="0">
                <a:solidFill>
                  <a:srgbClr val="FF0000"/>
                </a:solidFill>
                <a:ea typeface="微軟正黑體" panose="020B0604030504040204" pitchFamily="34" charset="-120"/>
              </a:rPr>
              <a:t>全額錄取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a:p>
            <a:pPr>
              <a:lnSpc>
                <a:spcPct val="110000"/>
              </a:lnSpc>
            </a:pPr>
            <a:r>
              <a:rPr lang="zh-TW" altLang="en-US" sz="2400" dirty="0">
                <a:ea typeface="微軟正黑體" panose="020B0604030504040204" pitchFamily="34" charset="-120"/>
              </a:rPr>
              <a:t>報名人數超過該科招生名額時，依「超額比序項目積分對照表」採計之積分總和，由</a:t>
            </a:r>
            <a:r>
              <a:rPr lang="zh-TW" altLang="en-US" sz="2400" b="1" dirty="0">
                <a:solidFill>
                  <a:srgbClr val="FF0000"/>
                </a:solidFill>
                <a:ea typeface="微軟正黑體" panose="020B0604030504040204" pitchFamily="34" charset="-120"/>
              </a:rPr>
              <a:t>高至低依序錄取</a:t>
            </a:r>
            <a:r>
              <a:rPr lang="zh-TW" altLang="en-US" sz="2400" dirty="0">
                <a:ea typeface="微軟正黑體" panose="020B0604030504040204" pitchFamily="34" charset="-120"/>
              </a:rPr>
              <a:t>；當總積分相同時，依同分比序項目順序錄取至招生人數足額，</a:t>
            </a:r>
            <a:r>
              <a:rPr lang="zh-TW" altLang="en-US" sz="2400" b="1" dirty="0">
                <a:solidFill>
                  <a:srgbClr val="FF0000"/>
                </a:solidFill>
                <a:ea typeface="微軟正黑體" panose="020B0604030504040204" pitchFamily="34" charset="-120"/>
              </a:rPr>
              <a:t>不另列備取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17494093-8E0E-4E76-B2D0-9053EA8DAEC4}"/>
              </a:ext>
            </a:extLst>
          </p:cNvPr>
          <p:cNvGraphicFramePr>
            <a:graphicFrameLocks noGrp="1"/>
          </p:cNvGraphicFramePr>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21643587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dirty="0"/>
            </a:p>
          </p:txBody>
        </p:sp>
      </p:grpSp>
      <p:graphicFrame>
        <p:nvGraphicFramePr>
          <p:cNvPr id="10" name="表格 9">
            <a:extLst>
              <a:ext uri="{FF2B5EF4-FFF2-40B4-BE49-F238E27FC236}">
                <a16:creationId xmlns:a16="http://schemas.microsoft.com/office/drawing/2014/main" id="{97295935-0F0B-4F08-8E84-1530A5626E25}"/>
              </a:ext>
            </a:extLst>
          </p:cNvPr>
          <p:cNvGraphicFramePr>
            <a:graphicFrameLocks noGrp="1"/>
          </p:cNvGraphicFramePr>
          <p:nvPr/>
        </p:nvGraphicFramePr>
        <p:xfrm>
          <a:off x="1681328" y="934276"/>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639306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113</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extLst>
      <p:ext uri="{BB962C8B-B14F-4D97-AF65-F5344CB8AC3E}">
        <p14:creationId xmlns:p14="http://schemas.microsoft.com/office/powerpoint/2010/main" val="2825635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C38DF1CF-66CC-497F-8B3C-0EC0E839540F}"/>
              </a:ext>
            </a:extLst>
          </p:cNvPr>
          <p:cNvGrpSpPr/>
          <p:nvPr/>
        </p:nvGrpSpPr>
        <p:grpSpPr>
          <a:xfrm>
            <a:off x="-362" y="4235"/>
            <a:ext cx="8743310" cy="605449"/>
            <a:chOff x="2" y="4235"/>
            <a:chExt cx="6015355" cy="605449"/>
          </a:xfrm>
        </p:grpSpPr>
        <p:sp>
          <p:nvSpPr>
            <p:cNvPr id="12" name="圓角化同側角落矩形 60">
              <a:extLst>
                <a:ext uri="{FF2B5EF4-FFF2-40B4-BE49-F238E27FC236}">
                  <a16:creationId xmlns:a16="http://schemas.microsoft.com/office/drawing/2014/main" id="{54943834-20EA-4F38-B410-C7C3AA5A5FD7}"/>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id="{DC9726E9-3583-45F5-BC0F-BECBBF8B6B03}"/>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29" y="-57125"/>
            <a:ext cx="852348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「超額比序總積分」採計項目</a:t>
            </a:r>
            <a:endParaRPr lang="en-US" dirty="0"/>
          </a:p>
        </p:txBody>
      </p:sp>
      <p:sp>
        <p:nvSpPr>
          <p:cNvPr id="6" name="圓角矩形 6">
            <a:extLst>
              <a:ext uri="{FF2B5EF4-FFF2-40B4-BE49-F238E27FC236}">
                <a16:creationId xmlns:a16="http://schemas.microsoft.com/office/drawing/2014/main" id="{C5083426-6EC0-41BA-A4FB-D5AA5E338EAE}"/>
              </a:ext>
            </a:extLst>
          </p:cNvPr>
          <p:cNvSpPr/>
          <p:nvPr/>
        </p:nvSpPr>
        <p:spPr bwMode="auto">
          <a:xfrm>
            <a:off x="3460015" y="1058064"/>
            <a:ext cx="5866865" cy="3186688"/>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sz="2000"/>
          </a:p>
        </p:txBody>
      </p:sp>
      <p:sp>
        <p:nvSpPr>
          <p:cNvPr id="7" name="圓角矩形 4">
            <a:extLst>
              <a:ext uri="{FF2B5EF4-FFF2-40B4-BE49-F238E27FC236}">
                <a16:creationId xmlns:a16="http://schemas.microsoft.com/office/drawing/2014/main" id="{5C10AEEB-F744-4462-B0D2-F355F38EAE60}"/>
              </a:ext>
            </a:extLst>
          </p:cNvPr>
          <p:cNvSpPr/>
          <p:nvPr/>
        </p:nvSpPr>
        <p:spPr bwMode="auto">
          <a:xfrm>
            <a:off x="2646947" y="858520"/>
            <a:ext cx="1175792" cy="3616256"/>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sz="2000"/>
          </a:p>
        </p:txBody>
      </p:sp>
      <p:graphicFrame>
        <p:nvGraphicFramePr>
          <p:cNvPr id="8" name="表格 7">
            <a:extLst>
              <a:ext uri="{FF2B5EF4-FFF2-40B4-BE49-F238E27FC236}">
                <a16:creationId xmlns:a16="http://schemas.microsoft.com/office/drawing/2014/main" id="{D75FDD71-C36A-45A7-AABB-08F2C65CA22C}"/>
              </a:ext>
            </a:extLst>
          </p:cNvPr>
          <p:cNvGraphicFramePr>
            <a:graphicFrameLocks noGrp="1"/>
          </p:cNvGraphicFramePr>
          <p:nvPr/>
        </p:nvGraphicFramePr>
        <p:xfrm>
          <a:off x="2593304" y="1119024"/>
          <a:ext cx="6474496" cy="3108960"/>
        </p:xfrm>
        <a:graphic>
          <a:graphicData uri="http://schemas.openxmlformats.org/drawingml/2006/table">
            <a:tbl>
              <a:tblPr firstRow="1" bandRow="1">
                <a:tableStyleId>{5C22544A-7EE6-4342-B048-85BDC9FD1C3A}</a:tableStyleId>
              </a:tblPr>
              <a:tblGrid>
                <a:gridCol w="1248796">
                  <a:extLst>
                    <a:ext uri="{9D8B030D-6E8A-4147-A177-3AD203B41FA5}">
                      <a16:colId xmlns:a16="http://schemas.microsoft.com/office/drawing/2014/main" val="20000"/>
                    </a:ext>
                  </a:extLst>
                </a:gridCol>
                <a:gridCol w="5225700">
                  <a:extLst>
                    <a:ext uri="{9D8B030D-6E8A-4147-A177-3AD203B41FA5}">
                      <a16:colId xmlns:a16="http://schemas.microsoft.com/office/drawing/2014/main" val="20001"/>
                    </a:ext>
                  </a:extLst>
                </a:gridCol>
              </a:tblGrid>
              <a:tr h="370840">
                <a:tc rowSpan="6">
                  <a:txBody>
                    <a:bodyPr/>
                    <a:lstStyle/>
                    <a:p>
                      <a:pPr algn="ctr"/>
                      <a:r>
                        <a:rPr lang="zh-TW" altLang="en-US" sz="3600" dirty="0">
                          <a:solidFill>
                            <a:schemeClr val="bg1"/>
                          </a:solidFill>
                          <a:latin typeface="Times New Roman" pitchFamily="18" charset="0"/>
                          <a:ea typeface="微軟正黑體" pitchFamily="34" charset="-120"/>
                          <a:cs typeface="Times New Roman" pitchFamily="18" charset="0"/>
                        </a:rPr>
                        <a:t>採</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計</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項</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Times New Roman" pitchFamily="18" charset="0"/>
                          <a:ea typeface="微軟正黑體" pitchFamily="34" charset="-120"/>
                          <a:cs typeface="Times New Roman" pitchFamily="18" charset="0"/>
                        </a:rPr>
                        <a:t>多元學習表現</a:t>
                      </a:r>
                      <a:r>
                        <a:rPr lang="en-US" altLang="zh-TW" sz="2000" b="0" dirty="0">
                          <a:solidFill>
                            <a:schemeClr val="tx1"/>
                          </a:solidFill>
                          <a:latin typeface="Times New Roman" pitchFamily="18" charset="0"/>
                          <a:ea typeface="微軟正黑體" pitchFamily="34" charset="-120"/>
                          <a:cs typeface="Times New Roman" pitchFamily="18" charset="0"/>
                        </a:rPr>
                        <a:t>(</a:t>
                      </a:r>
                      <a:r>
                        <a:rPr lang="zh-TW" altLang="en-US" sz="2000" b="0" dirty="0">
                          <a:solidFill>
                            <a:schemeClr val="tx1"/>
                          </a:solidFill>
                          <a:latin typeface="Times New Roman" pitchFamily="18" charset="0"/>
                          <a:ea typeface="微軟正黑體" pitchFamily="34" charset="-120"/>
                          <a:cs typeface="Times New Roman" pitchFamily="18" charset="0"/>
                        </a:rPr>
                        <a:t>含服務學習及競賽</a:t>
                      </a:r>
                      <a:r>
                        <a:rPr lang="en-US" altLang="zh-TW" sz="2000" b="0" dirty="0">
                          <a:solidFill>
                            <a:schemeClr val="tx1"/>
                          </a:solidFill>
                          <a:latin typeface="Times New Roman" pitchFamily="18" charset="0"/>
                          <a:ea typeface="微軟正黑體" pitchFamily="34" charset="-120"/>
                          <a:cs typeface="Times New Roman" pitchFamily="18" charset="0"/>
                        </a:rPr>
                        <a:t>)</a:t>
                      </a:r>
                      <a:endParaRPr lang="zh-TW" altLang="en-US" sz="20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8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國中教育會考</a:t>
                      </a:r>
                      <a:r>
                        <a:rPr lang="en-US" altLang="zh-TW" sz="2000" dirty="0">
                          <a:solidFill>
                            <a:schemeClr val="tx1"/>
                          </a:solidFill>
                          <a:latin typeface="Times New Roman" pitchFamily="18" charset="0"/>
                          <a:ea typeface="微軟正黑體" pitchFamily="34" charset="-120"/>
                          <a:cs typeface="Times New Roman" pitchFamily="18" charset="0"/>
                        </a:rPr>
                        <a:t>(</a:t>
                      </a:r>
                      <a:r>
                        <a:rPr lang="zh-TW" altLang="en-US" sz="2000" dirty="0">
                          <a:solidFill>
                            <a:schemeClr val="tx1"/>
                          </a:solidFill>
                          <a:latin typeface="Times New Roman" pitchFamily="18" charset="0"/>
                          <a:ea typeface="微軟正黑體" pitchFamily="34" charset="-120"/>
                          <a:cs typeface="Times New Roman" pitchFamily="18" charset="0"/>
                        </a:rPr>
                        <a:t>含寫作測驗</a:t>
                      </a:r>
                      <a:r>
                        <a:rPr lang="en-US" altLang="zh-TW" sz="2000" dirty="0">
                          <a:solidFill>
                            <a:schemeClr val="tx1"/>
                          </a:solidFill>
                          <a:latin typeface="Times New Roman" pitchFamily="18" charset="0"/>
                          <a:ea typeface="微軟正黑體" pitchFamily="34" charset="-120"/>
                          <a:cs typeface="Times New Roman" pitchFamily="18" charset="0"/>
                        </a:rPr>
                        <a:t>)</a:t>
                      </a:r>
                      <a:endParaRPr lang="zh-TW" altLang="en-US" sz="20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矩形 8">
            <a:extLst>
              <a:ext uri="{FF2B5EF4-FFF2-40B4-BE49-F238E27FC236}">
                <a16:creationId xmlns:a16="http://schemas.microsoft.com/office/drawing/2014/main" id="{72F4EB3A-2955-47E0-B0BC-3CAF1296CFDF}"/>
              </a:ext>
            </a:extLst>
          </p:cNvPr>
          <p:cNvSpPr/>
          <p:nvPr/>
        </p:nvSpPr>
        <p:spPr>
          <a:xfrm>
            <a:off x="1195664" y="4704259"/>
            <a:ext cx="9800672" cy="172354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7544457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C46A0A6-FCB8-47F1-9956-CCBFEC7C8E21}"/>
              </a:ext>
            </a:extLst>
          </p:cNvPr>
          <p:cNvGrpSpPr/>
          <p:nvPr/>
        </p:nvGrpSpPr>
        <p:grpSpPr>
          <a:xfrm>
            <a:off x="-362" y="4235"/>
            <a:ext cx="7508068" cy="605449"/>
            <a:chOff x="2" y="4235"/>
            <a:chExt cx="6015355" cy="605449"/>
          </a:xfrm>
        </p:grpSpPr>
        <p:sp>
          <p:nvSpPr>
            <p:cNvPr id="8" name="圓角化同側角落矩形 60">
              <a:extLst>
                <a:ext uri="{FF2B5EF4-FFF2-40B4-BE49-F238E27FC236}">
                  <a16:creationId xmlns:a16="http://schemas.microsoft.com/office/drawing/2014/main" id="{F5E512D2-91D2-4EE1-9AB7-44AEB309EA35}"/>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圓角化同側角落矩形 61">
              <a:extLst>
                <a:ext uri="{FF2B5EF4-FFF2-40B4-BE49-F238E27FC236}">
                  <a16:creationId xmlns:a16="http://schemas.microsoft.com/office/drawing/2014/main" id="{1F1505ED-3C7E-4DF6-8660-8C4073BBAB40}"/>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30" y="-57125"/>
            <a:ext cx="732033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超額比序積分對照表</a:t>
            </a:r>
            <a:endParaRPr lang="en-US" dirty="0"/>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nvGraphicFramePr>
        <p:xfrm>
          <a:off x="1295400" y="869041"/>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604567">
                <a:tc rowSpan="4">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4955">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612">
                <a:tc vMerge="1">
                  <a:txBody>
                    <a:bodyPr/>
                    <a:lstStyle/>
                    <a:p>
                      <a:endParaRPr lang="zh-TW" altLang="en-US"/>
                    </a:p>
                  </a:txBody>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60456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1360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794247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132</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254392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2">
            <a:extLst>
              <a:ext uri="{FF2B5EF4-FFF2-40B4-BE49-F238E27FC236}">
                <a16:creationId xmlns:a16="http://schemas.microsoft.com/office/drawing/2014/main" id="{1BC39A47-413C-4310-9A72-8A95590E4290}"/>
              </a:ext>
            </a:extLst>
          </p:cNvPr>
          <p:cNvGraphicFramePr>
            <a:graphicFrameLocks/>
          </p:cNvGraphicFramePr>
          <p:nvPr/>
        </p:nvGraphicFramePr>
        <p:xfrm>
          <a:off x="511354" y="764704"/>
          <a:ext cx="11169294" cy="5737746"/>
        </p:xfrm>
        <a:graphic>
          <a:graphicData uri="http://schemas.openxmlformats.org/drawingml/2006/table">
            <a:tbl>
              <a:tblPr firstRow="1" firstCol="1" bandRow="1"/>
              <a:tblGrid>
                <a:gridCol w="1370031">
                  <a:extLst>
                    <a:ext uri="{9D8B030D-6E8A-4147-A177-3AD203B41FA5}">
                      <a16:colId xmlns:a16="http://schemas.microsoft.com/office/drawing/2014/main" val="20000"/>
                    </a:ext>
                  </a:extLst>
                </a:gridCol>
                <a:gridCol w="3266421">
                  <a:extLst>
                    <a:ext uri="{9D8B030D-6E8A-4147-A177-3AD203B41FA5}">
                      <a16:colId xmlns:a16="http://schemas.microsoft.com/office/drawing/2014/main" val="124122847"/>
                    </a:ext>
                  </a:extLst>
                </a:gridCol>
                <a:gridCol w="3266421">
                  <a:extLst>
                    <a:ext uri="{9D8B030D-6E8A-4147-A177-3AD203B41FA5}">
                      <a16:colId xmlns:a16="http://schemas.microsoft.com/office/drawing/2014/main" val="20001"/>
                    </a:ext>
                  </a:extLst>
                </a:gridCol>
                <a:gridCol w="3266421">
                  <a:extLst>
                    <a:ext uri="{9D8B030D-6E8A-4147-A177-3AD203B41FA5}">
                      <a16:colId xmlns:a16="http://schemas.microsoft.com/office/drawing/2014/main" val="20002"/>
                    </a:ext>
                  </a:extLst>
                </a:gridCol>
              </a:tblGrid>
              <a:tr h="4078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val="10000"/>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7576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8"/>
                  </a:ext>
                </a:extLst>
              </a:tr>
              <a:tr h="7038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dirty="0">
                          <a:effectLst/>
                          <a:latin typeface="微軟正黑體" panose="020B0604030504040204" pitchFamily="34" charset="-120"/>
                          <a:ea typeface="微軟正黑體" panose="020B0604030504040204" pitchFamily="34" charset="-120"/>
                        </a:rPr>
                        <a:t>各校自訂，至少</a:t>
                      </a:r>
                      <a:r>
                        <a:rPr lang="en-US" altLang="zh-TW" sz="1400" kern="100" dirty="0">
                          <a:effectLst/>
                          <a:latin typeface="微軟正黑體" panose="020B0604030504040204" pitchFamily="34" charset="-120"/>
                          <a:ea typeface="微軟正黑體" panose="020B0604030504040204" pitchFamily="34" charset="-120"/>
                        </a:rPr>
                        <a:t>4</a:t>
                      </a:r>
                      <a:r>
                        <a:rPr lang="zh-TW" altLang="zh-TW" sz="1400" kern="100" dirty="0">
                          <a:effectLst/>
                          <a:latin typeface="微軟正黑體" panose="020B0604030504040204" pitchFamily="34" charset="-120"/>
                          <a:ea typeface="微軟正黑體" panose="020B0604030504040204" pitchFamily="34" charset="-120"/>
                        </a:rPr>
                        <a:t>項，且第</a:t>
                      </a:r>
                      <a:r>
                        <a:rPr lang="en-US" altLang="zh-TW" sz="1400" kern="100" dirty="0">
                          <a:effectLst/>
                          <a:latin typeface="微軟正黑體" panose="020B0604030504040204" pitchFamily="34" charset="-120"/>
                          <a:ea typeface="微軟正黑體" panose="020B0604030504040204" pitchFamily="34" charset="-120"/>
                        </a:rPr>
                        <a:t>1</a:t>
                      </a:r>
                      <a:r>
                        <a:rPr lang="zh-TW" altLang="zh-TW" sz="1400" kern="100" dirty="0">
                          <a:effectLst/>
                          <a:latin typeface="微軟正黑體" panose="020B0604030504040204" pitchFamily="34" charset="-120"/>
                          <a:ea typeface="微軟正黑體" panose="020B0604030504040204" pitchFamily="34" charset="-120"/>
                        </a:rPr>
                        <a:t>項須為「其他」項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1"/>
                  </a:ext>
                </a:extLst>
              </a:tr>
              <a:tr h="5502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8344243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7" name="內容版面配置區 5">
            <a:extLst>
              <a:ext uri="{FF2B5EF4-FFF2-40B4-BE49-F238E27FC236}">
                <a16:creationId xmlns:a16="http://schemas.microsoft.com/office/drawing/2014/main" id="{5BC76C74-8CF4-449F-9AC7-250646C90BB7}"/>
              </a:ext>
            </a:extLst>
          </p:cNvPr>
          <p:cNvGraphicFramePr>
            <a:graphicFrameLocks/>
          </p:cNvGraphicFramePr>
          <p:nvPr/>
        </p:nvGraphicFramePr>
        <p:xfrm>
          <a:off x="492434" y="764704"/>
          <a:ext cx="11207131" cy="6001506"/>
        </p:xfrm>
        <a:graphic>
          <a:graphicData uri="http://schemas.openxmlformats.org/drawingml/2006/table">
            <a:tbl>
              <a:tblPr firstRow="1" firstCol="1" bandRow="1"/>
              <a:tblGrid>
                <a:gridCol w="630435">
                  <a:extLst>
                    <a:ext uri="{9D8B030D-6E8A-4147-A177-3AD203B41FA5}">
                      <a16:colId xmlns:a16="http://schemas.microsoft.com/office/drawing/2014/main" val="20000"/>
                    </a:ext>
                  </a:extLst>
                </a:gridCol>
                <a:gridCol w="980674">
                  <a:extLst>
                    <a:ext uri="{9D8B030D-6E8A-4147-A177-3AD203B41FA5}">
                      <a16:colId xmlns:a16="http://schemas.microsoft.com/office/drawing/2014/main" val="20001"/>
                    </a:ext>
                  </a:extLst>
                </a:gridCol>
                <a:gridCol w="2039249">
                  <a:extLst>
                    <a:ext uri="{9D8B030D-6E8A-4147-A177-3AD203B41FA5}">
                      <a16:colId xmlns:a16="http://schemas.microsoft.com/office/drawing/2014/main" val="524844351"/>
                    </a:ext>
                  </a:extLst>
                </a:gridCol>
                <a:gridCol w="762675">
                  <a:extLst>
                    <a:ext uri="{9D8B030D-6E8A-4147-A177-3AD203B41FA5}">
                      <a16:colId xmlns:a16="http://schemas.microsoft.com/office/drawing/2014/main" val="3981621822"/>
                    </a:ext>
                  </a:extLst>
                </a:gridCol>
                <a:gridCol w="2801924">
                  <a:extLst>
                    <a:ext uri="{9D8B030D-6E8A-4147-A177-3AD203B41FA5}">
                      <a16:colId xmlns:a16="http://schemas.microsoft.com/office/drawing/2014/main" val="20002"/>
                    </a:ext>
                  </a:extLst>
                </a:gridCol>
                <a:gridCol w="420288">
                  <a:extLst>
                    <a:ext uri="{9D8B030D-6E8A-4147-A177-3AD203B41FA5}">
                      <a16:colId xmlns:a16="http://schemas.microsoft.com/office/drawing/2014/main" val="20003"/>
                    </a:ext>
                  </a:extLst>
                </a:gridCol>
                <a:gridCol w="420288">
                  <a:extLst>
                    <a:ext uri="{9D8B030D-6E8A-4147-A177-3AD203B41FA5}">
                      <a16:colId xmlns:a16="http://schemas.microsoft.com/office/drawing/2014/main" val="20004"/>
                    </a:ext>
                  </a:extLst>
                </a:gridCol>
                <a:gridCol w="2490187">
                  <a:extLst>
                    <a:ext uri="{9D8B030D-6E8A-4147-A177-3AD203B41FA5}">
                      <a16:colId xmlns:a16="http://schemas.microsoft.com/office/drawing/2014/main" val="20005"/>
                    </a:ext>
                  </a:extLst>
                </a:gridCol>
                <a:gridCol w="311210">
                  <a:extLst>
                    <a:ext uri="{9D8B030D-6E8A-4147-A177-3AD203B41FA5}">
                      <a16:colId xmlns:a16="http://schemas.microsoft.com/office/drawing/2014/main" val="20006"/>
                    </a:ext>
                  </a:extLst>
                </a:gridCol>
                <a:gridCol w="350201">
                  <a:extLst>
                    <a:ext uri="{9D8B030D-6E8A-4147-A177-3AD203B41FA5}">
                      <a16:colId xmlns:a16="http://schemas.microsoft.com/office/drawing/2014/main" val="20007"/>
                    </a:ext>
                  </a:extLst>
                </a:gridCol>
              </a:tblGrid>
              <a:tr h="432048">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9129">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1"/>
                  </a:ext>
                </a:extLst>
              </a:tr>
              <a:tr h="860806">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145661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3"/>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val="10004"/>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5"/>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6"/>
                  </a:ext>
                </a:extLst>
              </a:tr>
              <a:tr h="86080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041568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7" name="內容版面配置區 2">
            <a:extLst>
              <a:ext uri="{FF2B5EF4-FFF2-40B4-BE49-F238E27FC236}">
                <a16:creationId xmlns:a16="http://schemas.microsoft.com/office/drawing/2014/main" id="{6547F80F-5F89-4BDC-B678-776BA33685C1}"/>
              </a:ext>
            </a:extLst>
          </p:cNvPr>
          <p:cNvGraphicFramePr>
            <a:graphicFrameLocks/>
          </p:cNvGraphicFramePr>
          <p:nvPr/>
        </p:nvGraphicFramePr>
        <p:xfrm>
          <a:off x="484415" y="727008"/>
          <a:ext cx="11223172" cy="5403984"/>
        </p:xfrm>
        <a:graphic>
          <a:graphicData uri="http://schemas.openxmlformats.org/drawingml/2006/table">
            <a:tbl>
              <a:tblPr firstRow="1" firstCol="1" bandRow="1"/>
              <a:tblGrid>
                <a:gridCol w="1021170">
                  <a:extLst>
                    <a:ext uri="{9D8B030D-6E8A-4147-A177-3AD203B41FA5}">
                      <a16:colId xmlns:a16="http://schemas.microsoft.com/office/drawing/2014/main" val="20000"/>
                    </a:ext>
                  </a:extLst>
                </a:gridCol>
                <a:gridCol w="1463892">
                  <a:extLst>
                    <a:ext uri="{9D8B030D-6E8A-4147-A177-3AD203B41FA5}">
                      <a16:colId xmlns:a16="http://schemas.microsoft.com/office/drawing/2014/main" val="20001"/>
                    </a:ext>
                  </a:extLst>
                </a:gridCol>
                <a:gridCol w="2031731">
                  <a:extLst>
                    <a:ext uri="{9D8B030D-6E8A-4147-A177-3AD203B41FA5}">
                      <a16:colId xmlns:a16="http://schemas.microsoft.com/office/drawing/2014/main" val="145139664"/>
                    </a:ext>
                  </a:extLst>
                </a:gridCol>
                <a:gridCol w="705391">
                  <a:extLst>
                    <a:ext uri="{9D8B030D-6E8A-4147-A177-3AD203B41FA5}">
                      <a16:colId xmlns:a16="http://schemas.microsoft.com/office/drawing/2014/main" val="1216112900"/>
                    </a:ext>
                  </a:extLst>
                </a:gridCol>
                <a:gridCol w="2737122">
                  <a:extLst>
                    <a:ext uri="{9D8B030D-6E8A-4147-A177-3AD203B41FA5}">
                      <a16:colId xmlns:a16="http://schemas.microsoft.com/office/drawing/2014/main" val="20002"/>
                    </a:ext>
                  </a:extLst>
                </a:gridCol>
                <a:gridCol w="650351">
                  <a:extLst>
                    <a:ext uri="{9D8B030D-6E8A-4147-A177-3AD203B41FA5}">
                      <a16:colId xmlns:a16="http://schemas.microsoft.com/office/drawing/2014/main" val="20003"/>
                    </a:ext>
                  </a:extLst>
                </a:gridCol>
                <a:gridCol w="2105802">
                  <a:extLst>
                    <a:ext uri="{9D8B030D-6E8A-4147-A177-3AD203B41FA5}">
                      <a16:colId xmlns:a16="http://schemas.microsoft.com/office/drawing/2014/main" val="20004"/>
                    </a:ext>
                  </a:extLst>
                </a:gridCol>
                <a:gridCol w="507713">
                  <a:extLst>
                    <a:ext uri="{9D8B030D-6E8A-4147-A177-3AD203B41FA5}">
                      <a16:colId xmlns:a16="http://schemas.microsoft.com/office/drawing/2014/main" val="20005"/>
                    </a:ext>
                  </a:extLst>
                </a:gridCol>
              </a:tblGrid>
              <a:tr h="60715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val="10000"/>
                  </a:ext>
                </a:extLst>
              </a:tr>
              <a:tr h="276572">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85606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936104">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3"/>
                  </a:ext>
                </a:extLst>
              </a:tr>
              <a:tr h="864096">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4"/>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44033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48</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58751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BC3967-FCD0-43FC-9A2D-D5E5B34E9C1C}"/>
              </a:ext>
            </a:extLst>
          </p:cNvPr>
          <p:cNvPicPr>
            <a:picLocks noChangeAspect="1"/>
          </p:cNvPicPr>
          <p:nvPr/>
        </p:nvPicPr>
        <p:blipFill>
          <a:blip r:embed="rId2"/>
          <a:stretch>
            <a:fillRect/>
          </a:stretch>
        </p:blipFill>
        <p:spPr>
          <a:xfrm>
            <a:off x="9637" y="692696"/>
            <a:ext cx="12172725" cy="6165304"/>
          </a:xfrm>
          <a:prstGeom prst="rect">
            <a:avLst/>
          </a:prstGeom>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B5586-0253-4402-9898-E29FF4AD6DF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B87B28D-5688-42AC-BC06-3A3A81C08B9C}"/>
              </a:ext>
            </a:extLst>
          </p:cNvPr>
          <p:cNvPicPr>
            <a:picLocks noGrp="1" noChangeAspect="1"/>
          </p:cNvPicPr>
          <p:nvPr>
            <p:ph idx="1"/>
          </p:nvPr>
        </p:nvPicPr>
        <p:blipFill rotWithShape="1">
          <a:blip r:embed="rId3"/>
          <a:srcRect l="12413" t="14951" r="32996" b="7090"/>
          <a:stretch/>
        </p:blipFill>
        <p:spPr>
          <a:xfrm>
            <a:off x="1592117" y="44624"/>
            <a:ext cx="8392315" cy="6741368"/>
          </a:xfrm>
          <a:prstGeom prst="rect">
            <a:avLst/>
          </a:prstGeom>
        </p:spPr>
      </p:pic>
      <p:sp>
        <p:nvSpPr>
          <p:cNvPr id="4" name="投影片編號版面配置區 3">
            <a:extLst>
              <a:ext uri="{FF2B5EF4-FFF2-40B4-BE49-F238E27FC236}">
                <a16:creationId xmlns:a16="http://schemas.microsoft.com/office/drawing/2014/main" id="{CB56424E-DC95-4F11-8ECF-8D0788A1803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7744444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2927648" y="8255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813C9841-C640-4BD1-AA56-5421E15EA33F}"/>
              </a:ext>
            </a:extLst>
          </p:cNvPr>
          <p:cNvPicPr>
            <a:picLocks noChangeAspect="1"/>
          </p:cNvPicPr>
          <p:nvPr/>
        </p:nvPicPr>
        <p:blipFill>
          <a:blip r:embed="rId8"/>
          <a:stretch>
            <a:fillRect/>
          </a:stretch>
        </p:blipFill>
        <p:spPr>
          <a:xfrm>
            <a:off x="227348" y="776866"/>
            <a:ext cx="11737303" cy="60811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87676-1871-4596-8714-4BD7A7FC923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C7CA7D5-D7EA-44B8-926B-431F22ED43B8}"/>
              </a:ext>
            </a:extLst>
          </p:cNvPr>
          <p:cNvPicPr>
            <a:picLocks noGrp="1" noChangeAspect="1"/>
          </p:cNvPicPr>
          <p:nvPr>
            <p:ph idx="1"/>
          </p:nvPr>
        </p:nvPicPr>
        <p:blipFill rotWithShape="1">
          <a:blip r:embed="rId3"/>
          <a:srcRect l="15992" t="14950" r="34787" b="11863"/>
          <a:stretch/>
        </p:blipFill>
        <p:spPr>
          <a:xfrm>
            <a:off x="1703512" y="44624"/>
            <a:ext cx="8132339" cy="6801594"/>
          </a:xfrm>
          <a:prstGeom prst="rect">
            <a:avLst/>
          </a:prstGeom>
        </p:spPr>
      </p:pic>
      <p:sp>
        <p:nvSpPr>
          <p:cNvPr id="4" name="投影片編號版面配置區 3">
            <a:extLst>
              <a:ext uri="{FF2B5EF4-FFF2-40B4-BE49-F238E27FC236}">
                <a16:creationId xmlns:a16="http://schemas.microsoft.com/office/drawing/2014/main" id="{69560B2D-9BC7-498D-8F15-A90BF41EF81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631780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16</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1340768"/>
            <a:ext cx="8229600" cy="4911741"/>
          </a:xfrm>
        </p:spPr>
        <p:txBody>
          <a:bodyPr>
            <a:noAutofit/>
          </a:bodyPr>
          <a:lstStyle/>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1.</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2.</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3.</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4.</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5.</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6.</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7.</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8.</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9.</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3D0905E-1464-4BE1-A63A-611715BA3EC2}"/>
              </a:ext>
            </a:extLst>
          </p:cNvPr>
          <p:cNvGraphicFramePr>
            <a:graphicFrameLocks noGrp="1"/>
          </p:cNvGraphicFramePr>
          <p:nvPr/>
        </p:nvGraphicFramePr>
        <p:xfrm>
          <a:off x="1235460" y="2024844"/>
          <a:ext cx="9721080" cy="2808312"/>
        </p:xfrm>
        <a:graphic>
          <a:graphicData uri="http://schemas.openxmlformats.org/drawingml/2006/table">
            <a:tbl>
              <a:tblPr firstRow="1" bandRow="1">
                <a:tableStyleId>{5C22544A-7EE6-4342-B048-85BDC9FD1C3A}</a:tableStyleId>
              </a:tblPr>
              <a:tblGrid>
                <a:gridCol w="1831692">
                  <a:extLst>
                    <a:ext uri="{9D8B030D-6E8A-4147-A177-3AD203B41FA5}">
                      <a16:colId xmlns:a16="http://schemas.microsoft.com/office/drawing/2014/main" val="3050056533"/>
                    </a:ext>
                  </a:extLst>
                </a:gridCol>
                <a:gridCol w="1682853">
                  <a:extLst>
                    <a:ext uri="{9D8B030D-6E8A-4147-A177-3AD203B41FA5}">
                      <a16:colId xmlns:a16="http://schemas.microsoft.com/office/drawing/2014/main" val="3530097841"/>
                    </a:ext>
                  </a:extLst>
                </a:gridCol>
                <a:gridCol w="3589322">
                  <a:extLst>
                    <a:ext uri="{9D8B030D-6E8A-4147-A177-3AD203B41FA5}">
                      <a16:colId xmlns:a16="http://schemas.microsoft.com/office/drawing/2014/main" val="3797043955"/>
                    </a:ext>
                  </a:extLst>
                </a:gridCol>
                <a:gridCol w="2617213">
                  <a:extLst>
                    <a:ext uri="{9D8B030D-6E8A-4147-A177-3AD203B41FA5}">
                      <a16:colId xmlns:a16="http://schemas.microsoft.com/office/drawing/2014/main" val="3474284668"/>
                    </a:ext>
                  </a:extLst>
                </a:gridCol>
              </a:tblGrid>
              <a:tr h="840570">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畢業國中</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學生</a:t>
                      </a:r>
                    </a:p>
                  </a:txBody>
                  <a:tcPr marL="635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高中錄取學校與科系</a:t>
                      </a:r>
                    </a:p>
                  </a:txBody>
                  <a:tcPr marL="57150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476250" marR="6350" marT="6350" marB="0" anchor="ctr"/>
                </a:tc>
                <a:extLst>
                  <a:ext uri="{0D108BD9-81ED-4DB2-BD59-A6C34878D82A}">
                    <a16:rowId xmlns:a16="http://schemas.microsoft.com/office/drawing/2014/main" val="3175634599"/>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過嶺國中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江雨臻</a:t>
                      </a: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私立育達高中日文科</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國立雲林科技大學</a:t>
                      </a:r>
                    </a:p>
                  </a:txBody>
                  <a:tcPr marL="6350" marR="6350" marT="6350" marB="0" anchor="ctr"/>
                </a:tc>
                <a:extLst>
                  <a:ext uri="{0D108BD9-81ED-4DB2-BD59-A6C34878D82A}">
                    <a16:rowId xmlns:a16="http://schemas.microsoft.com/office/drawing/2014/main" val="1755110564"/>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仁和國中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王恩芸</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私立育達高中餐飲科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國立高雄餐旅大學</a:t>
                      </a:r>
                    </a:p>
                  </a:txBody>
                  <a:tcPr marL="6350" marR="6350" marT="6350" marB="0" anchor="ctr"/>
                </a:tc>
                <a:extLst>
                  <a:ext uri="{0D108BD9-81ED-4DB2-BD59-A6C34878D82A}">
                    <a16:rowId xmlns:a16="http://schemas.microsoft.com/office/drawing/2014/main" val="2588866212"/>
                  </a:ext>
                </a:extLst>
              </a:tr>
              <a:tr h="798522">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龍興國中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鍾毓翎</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私立育達高中廣設科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國立清華大學藝術與設計學系設計組</a:t>
                      </a:r>
                    </a:p>
                  </a:txBody>
                  <a:tcPr marL="6350" marR="6350" marT="6350" marB="0" anchor="ctr"/>
                </a:tc>
                <a:extLst>
                  <a:ext uri="{0D108BD9-81ED-4DB2-BD59-A6C34878D82A}">
                    <a16:rowId xmlns:a16="http://schemas.microsoft.com/office/drawing/2014/main" val="1612208110"/>
                  </a:ext>
                </a:extLst>
              </a:tr>
            </a:tbl>
          </a:graphicData>
        </a:graphic>
      </p:graphicFrame>
      <p:sp>
        <p:nvSpPr>
          <p:cNvPr id="7" name="Text Box 4">
            <a:extLst>
              <a:ext uri="{FF2B5EF4-FFF2-40B4-BE49-F238E27FC236}">
                <a16:creationId xmlns:a16="http://schemas.microsoft.com/office/drawing/2014/main" id="{9DB13C46-ABFC-4FF8-9B12-EF7ABF4BA103}"/>
              </a:ext>
            </a:extLst>
          </p:cNvPr>
          <p:cNvSpPr txBox="1">
            <a:spLocks noChangeArrowheads="1"/>
          </p:cNvSpPr>
          <p:nvPr/>
        </p:nvSpPr>
        <p:spPr bwMode="auto">
          <a:xfrm>
            <a:off x="3467708" y="1052736"/>
            <a:ext cx="5256584" cy="6462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spTree>
    <p:custDataLst>
      <p:tags r:id="rId1"/>
    </p:custDataLst>
    <p:extLst>
      <p:ext uri="{BB962C8B-B14F-4D97-AF65-F5344CB8AC3E}">
        <p14:creationId xmlns:p14="http://schemas.microsoft.com/office/powerpoint/2010/main" val="3691483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1012824" y="692645"/>
            <a:ext cx="9619680" cy="5805452"/>
          </a:xfrm>
          <a:prstGeom prst="rect">
            <a:avLst/>
          </a:prstGeom>
          <a:noFill/>
          <a:ln w="9525">
            <a:noFill/>
            <a:miter lim="800000"/>
            <a:headEnd/>
            <a:tailEnd/>
          </a:ln>
        </p:spPr>
      </p:pic>
      <p:sp>
        <p:nvSpPr>
          <p:cNvPr id="31748" name="Rectangle 4"/>
          <p:cNvSpPr>
            <a:spLocks noChangeArrowheads="1"/>
          </p:cNvSpPr>
          <p:nvPr/>
        </p:nvSpPr>
        <p:spPr bwMode="auto">
          <a:xfrm>
            <a:off x="5159896" y="4869160"/>
            <a:ext cx="5472608"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1127449" y="1772816"/>
            <a:ext cx="4247828"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26</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26</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6" name="圖片 5">
            <a:extLst>
              <a:ext uri="{FF2B5EF4-FFF2-40B4-BE49-F238E27FC236}">
                <a16:creationId xmlns:a16="http://schemas.microsoft.com/office/drawing/2014/main" id="{F4D245A3-9B3E-42CD-8A9C-74D775701388}"/>
              </a:ext>
            </a:extLst>
          </p:cNvPr>
          <p:cNvPicPr>
            <a:picLocks noChangeAspect="1"/>
          </p:cNvPicPr>
          <p:nvPr/>
        </p:nvPicPr>
        <p:blipFill>
          <a:blip r:embed="rId3"/>
          <a:stretch>
            <a:fillRect/>
          </a:stretch>
        </p:blipFill>
        <p:spPr>
          <a:xfrm>
            <a:off x="1316076" y="1053505"/>
            <a:ext cx="4203661" cy="58808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20-21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2/16</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9</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10</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1938146" cy="584775"/>
          </a:xfrm>
          <a:prstGeom prst="rect">
            <a:avLst/>
          </a:prstGeom>
          <a:noFill/>
        </p:spPr>
        <p:txBody>
          <a:bodyPr wrap="square" rtlCol="0">
            <a:spAutoFit/>
          </a:bodyPr>
          <a:lstStyle/>
          <a:p>
            <a:r>
              <a:rPr lang="en-US" altLang="zh-TW" dirty="0">
                <a:solidFill>
                  <a:srgbClr val="FF0000"/>
                </a:solidFill>
              </a:rPr>
              <a:t>R</a:t>
            </a:r>
            <a:r>
              <a:rPr lang="zh-TW" altLang="en-US" b="1" i="0" dirty="0">
                <a:solidFill>
                  <a:srgbClr val="CC0000"/>
                </a:solidFill>
                <a:effectLst/>
                <a:latin typeface="Microsoft JhengHei" panose="020B0604030504040204" pitchFamily="34" charset="-120"/>
                <a:ea typeface="Microsoft JhengHei" panose="020B0604030504040204" pitchFamily="34" charset="-120"/>
              </a:rPr>
              <a:t>實做型</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1938014" cy="584775"/>
          </a:xfrm>
          <a:prstGeom prst="rect">
            <a:avLst/>
          </a:prstGeom>
          <a:noFill/>
        </p:spPr>
        <p:txBody>
          <a:bodyPr wrap="square" rtlCol="0">
            <a:spAutoFit/>
          </a:bodyPr>
          <a:lstStyle/>
          <a:p>
            <a:r>
              <a:rPr lang="en-US" altLang="zh-TW" dirty="0">
                <a:solidFill>
                  <a:srgbClr val="FF0000"/>
                </a:solidFill>
              </a:rPr>
              <a:t>I</a:t>
            </a:r>
            <a:r>
              <a:rPr lang="zh-TW" altLang="en-US" b="1" i="0" dirty="0">
                <a:solidFill>
                  <a:srgbClr val="CC0000"/>
                </a:solidFill>
                <a:effectLst/>
                <a:latin typeface="Microsoft JhengHei" panose="020B0604030504040204" pitchFamily="34" charset="-120"/>
                <a:ea typeface="Microsoft JhengHei" panose="020B0604030504040204" pitchFamily="34" charset="-120"/>
              </a:rPr>
              <a:t>研究型</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1830716" cy="584775"/>
          </a:xfrm>
          <a:prstGeom prst="rect">
            <a:avLst/>
          </a:prstGeom>
          <a:noFill/>
        </p:spPr>
        <p:txBody>
          <a:bodyPr wrap="square" rtlCol="0">
            <a:spAutoFit/>
          </a:bodyPr>
          <a:lstStyle/>
          <a:p>
            <a:r>
              <a:rPr lang="en-US" altLang="zh-TW" dirty="0">
                <a:solidFill>
                  <a:srgbClr val="FF0000"/>
                </a:solidFill>
              </a:rPr>
              <a:t>A</a:t>
            </a:r>
            <a:r>
              <a:rPr lang="zh-TW" altLang="en-US" b="1" i="0" dirty="0">
                <a:solidFill>
                  <a:srgbClr val="CC0000"/>
                </a:solidFill>
                <a:effectLst/>
                <a:latin typeface="Microsoft JhengHei" panose="020B0604030504040204" pitchFamily="34" charset="-120"/>
                <a:ea typeface="Microsoft JhengHei" panose="020B0604030504040204" pitchFamily="34" charset="-120"/>
              </a:rPr>
              <a:t>藝術型 </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1785418" cy="584775"/>
          </a:xfrm>
          <a:prstGeom prst="rect">
            <a:avLst/>
          </a:prstGeom>
          <a:noFill/>
        </p:spPr>
        <p:txBody>
          <a:bodyPr wrap="square" rtlCol="0">
            <a:spAutoFit/>
          </a:bodyPr>
          <a:lstStyle/>
          <a:p>
            <a:r>
              <a:rPr lang="en-US" altLang="zh-TW" dirty="0">
                <a:solidFill>
                  <a:srgbClr val="FF0000"/>
                </a:solidFill>
              </a:rPr>
              <a:t>S</a:t>
            </a:r>
            <a:r>
              <a:rPr lang="zh-TW" altLang="en-US" b="1" i="0" dirty="0">
                <a:solidFill>
                  <a:srgbClr val="CC0000"/>
                </a:solidFill>
                <a:effectLst/>
                <a:latin typeface="Microsoft JhengHei" panose="020B0604030504040204" pitchFamily="34" charset="-120"/>
                <a:ea typeface="Microsoft JhengHei" panose="020B0604030504040204" pitchFamily="34" charset="-120"/>
              </a:rPr>
              <a:t>社交型</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1785418" cy="584775"/>
          </a:xfrm>
          <a:prstGeom prst="rect">
            <a:avLst/>
          </a:prstGeom>
          <a:noFill/>
        </p:spPr>
        <p:txBody>
          <a:bodyPr wrap="square" rtlCol="0">
            <a:spAutoFit/>
          </a:bodyPr>
          <a:lstStyle/>
          <a:p>
            <a:r>
              <a:rPr lang="en-US" altLang="zh-TW" dirty="0">
                <a:solidFill>
                  <a:srgbClr val="FF0000"/>
                </a:solidFill>
              </a:rPr>
              <a:t>E</a:t>
            </a:r>
            <a:r>
              <a:rPr lang="zh-TW" altLang="en-US" b="1" i="0" dirty="0">
                <a:solidFill>
                  <a:srgbClr val="CC0000"/>
                </a:solidFill>
                <a:effectLst/>
                <a:latin typeface="Microsoft JhengHei" panose="020B0604030504040204" pitchFamily="34" charset="-120"/>
                <a:ea typeface="Microsoft JhengHei" panose="020B0604030504040204" pitchFamily="34" charset="-120"/>
              </a:rPr>
              <a:t>企業型</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1953976" cy="584775"/>
          </a:xfrm>
          <a:prstGeom prst="rect">
            <a:avLst/>
          </a:prstGeom>
          <a:noFill/>
        </p:spPr>
        <p:txBody>
          <a:bodyPr wrap="square" rtlCol="0">
            <a:spAutoFit/>
          </a:bodyPr>
          <a:lstStyle/>
          <a:p>
            <a:r>
              <a:rPr lang="en-US" altLang="zh-TW" dirty="0">
                <a:solidFill>
                  <a:srgbClr val="FF0000"/>
                </a:solidFill>
              </a:rPr>
              <a:t>C</a:t>
            </a:r>
            <a:r>
              <a:rPr lang="zh-TW" altLang="en-US" b="1" i="0" dirty="0">
                <a:solidFill>
                  <a:srgbClr val="CC0000"/>
                </a:solidFill>
                <a:effectLst/>
                <a:latin typeface="Microsoft JhengHei" panose="020B0604030504040204" pitchFamily="34" charset="-120"/>
                <a:ea typeface="Microsoft JhengHei" panose="020B0604030504040204" pitchFamily="34" charset="-120"/>
              </a:rPr>
              <a:t>常規型</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srcRect/>
          <a:stretch>
            <a:fillRect/>
          </a:stretch>
        </p:blipFill>
        <p:spPr bwMode="auto">
          <a:xfrm>
            <a:off x="3575050" y="0"/>
            <a:ext cx="5143500"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2745294478"/>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15,302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33,085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22,003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10,237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32,313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15,924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97.67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48.32</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23.66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37.39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48.13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91.47</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67.79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82.9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73.31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3"/>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3"/>
          <a:srcRect/>
          <a:stretch>
            <a:fillRect/>
          </a:stretch>
        </p:blipFill>
        <p:spPr bwMode="auto">
          <a:xfrm>
            <a:off x="1775521" y="422381"/>
            <a:ext cx="8279706" cy="6435619"/>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3"/>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4"/>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機械群</a:t>
            </a: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7</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3491443382"/>
              </p:ext>
            </p:extLst>
          </p:nvPr>
        </p:nvGraphicFramePr>
        <p:xfrm>
          <a:off x="335360" y="1839354"/>
          <a:ext cx="11737306" cy="4125230"/>
        </p:xfrm>
        <a:graphic>
          <a:graphicData uri="http://schemas.openxmlformats.org/drawingml/2006/table">
            <a:tbl>
              <a:tblPr firstRow="1" firstCol="1" bandRow="1">
                <a:tableStyleId>{5C22544A-7EE6-4342-B048-85BDC9FD1C3A}</a:tableStyleId>
              </a:tblPr>
              <a:tblGrid>
                <a:gridCol w="1728217">
                  <a:extLst>
                    <a:ext uri="{9D8B030D-6E8A-4147-A177-3AD203B41FA5}">
                      <a16:colId xmlns:a16="http://schemas.microsoft.com/office/drawing/2014/main" val="254185441"/>
                    </a:ext>
                  </a:extLst>
                </a:gridCol>
                <a:gridCol w="1112121">
                  <a:extLst>
                    <a:ext uri="{9D8B030D-6E8A-4147-A177-3AD203B41FA5}">
                      <a16:colId xmlns:a16="http://schemas.microsoft.com/office/drawing/2014/main" val="3986607439"/>
                    </a:ext>
                  </a:extLst>
                </a:gridCol>
                <a:gridCol w="1112121">
                  <a:extLst>
                    <a:ext uri="{9D8B030D-6E8A-4147-A177-3AD203B41FA5}">
                      <a16:colId xmlns:a16="http://schemas.microsoft.com/office/drawing/2014/main" val="2464573548"/>
                    </a:ext>
                  </a:extLst>
                </a:gridCol>
                <a:gridCol w="1112121">
                  <a:extLst>
                    <a:ext uri="{9D8B030D-6E8A-4147-A177-3AD203B41FA5}">
                      <a16:colId xmlns:a16="http://schemas.microsoft.com/office/drawing/2014/main" val="1283432225"/>
                    </a:ext>
                  </a:extLst>
                </a:gridCol>
                <a:gridCol w="1112121">
                  <a:extLst>
                    <a:ext uri="{9D8B030D-6E8A-4147-A177-3AD203B41FA5}">
                      <a16:colId xmlns:a16="http://schemas.microsoft.com/office/drawing/2014/main" val="3941859150"/>
                    </a:ext>
                  </a:extLst>
                </a:gridCol>
                <a:gridCol w="1112121">
                  <a:extLst>
                    <a:ext uri="{9D8B030D-6E8A-4147-A177-3AD203B41FA5}">
                      <a16:colId xmlns:a16="http://schemas.microsoft.com/office/drawing/2014/main" val="537544458"/>
                    </a:ext>
                  </a:extLst>
                </a:gridCol>
                <a:gridCol w="1112121">
                  <a:extLst>
                    <a:ext uri="{9D8B030D-6E8A-4147-A177-3AD203B41FA5}">
                      <a16:colId xmlns:a16="http://schemas.microsoft.com/office/drawing/2014/main" val="909219341"/>
                    </a:ext>
                  </a:extLst>
                </a:gridCol>
                <a:gridCol w="1112121">
                  <a:extLst>
                    <a:ext uri="{9D8B030D-6E8A-4147-A177-3AD203B41FA5}">
                      <a16:colId xmlns:a16="http://schemas.microsoft.com/office/drawing/2014/main" val="735278889"/>
                    </a:ext>
                  </a:extLst>
                </a:gridCol>
                <a:gridCol w="1112121">
                  <a:extLst>
                    <a:ext uri="{9D8B030D-6E8A-4147-A177-3AD203B41FA5}">
                      <a16:colId xmlns:a16="http://schemas.microsoft.com/office/drawing/2014/main" val="55710627"/>
                    </a:ext>
                  </a:extLst>
                </a:gridCol>
                <a:gridCol w="1112121">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71553" y="1835212"/>
            <a:ext cx="1080120"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18353552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idx="4294967295"/>
          </p:nvPr>
        </p:nvSpPr>
        <p:spPr>
          <a:xfrm>
            <a:off x="1524000" y="583701"/>
            <a:ext cx="9396536" cy="1143000"/>
          </a:xfrm>
        </p:spPr>
        <p:txBody>
          <a:bodyPr/>
          <a:lstStyle/>
          <a:p>
            <a:r>
              <a:rPr lang="zh-TW" altLang="en-US" sz="4800" dirty="0">
                <a:latin typeface="標楷體" pitchFamily="65" charset="-120"/>
                <a:ea typeface="標楷體" pitchFamily="65" charset="-120"/>
              </a:rPr>
              <a:t>桃連區</a:t>
            </a:r>
            <a:r>
              <a:rPr lang="zh-TW" altLang="en-US" sz="4800" dirty="0">
                <a:solidFill>
                  <a:srgbClr val="FF0000"/>
                </a:solidFill>
                <a:latin typeface="標楷體" pitchFamily="65" charset="-120"/>
                <a:ea typeface="標楷體" pitchFamily="65" charset="-120"/>
              </a:rPr>
              <a:t>機械群</a:t>
            </a:r>
            <a:r>
              <a:rPr lang="en-US" altLang="zh-TW" sz="4800" dirty="0">
                <a:latin typeface="標楷體" pitchFamily="65" charset="-120"/>
                <a:ea typeface="標楷體" pitchFamily="65" charset="-120"/>
              </a:rPr>
              <a:t>113</a:t>
            </a:r>
            <a:r>
              <a:rPr lang="zh-TW" altLang="en-US" sz="4800" dirty="0">
                <a:latin typeface="標楷體" pitchFamily="65" charset="-120"/>
                <a:ea typeface="標楷體" pitchFamily="65" charset="-120"/>
              </a:rPr>
              <a:t>學年度招生科別</a:t>
            </a:r>
          </a:p>
        </p:txBody>
      </p:sp>
      <p:sp>
        <p:nvSpPr>
          <p:cNvPr id="22" name="內容版面配置區 18"/>
          <p:cNvSpPr>
            <a:spLocks noGrp="1"/>
          </p:cNvSpPr>
          <p:nvPr>
            <p:ph idx="4294967295"/>
          </p:nvPr>
        </p:nvSpPr>
        <p:spPr>
          <a:xfrm>
            <a:off x="1415480" y="1656556"/>
            <a:ext cx="8424862" cy="619125"/>
          </a:xfrm>
        </p:spPr>
        <p:txBody>
          <a:bodyPr>
            <a:normAutofit lnSpcReduction="10000"/>
          </a:bodyPr>
          <a:lstStyle/>
          <a:p>
            <a:pPr marL="273050" indent="-273050">
              <a:defRPr/>
            </a:pPr>
            <a:r>
              <a:rPr lang="en-US" altLang="zh-TW" sz="3600" dirty="0">
                <a:latin typeface="標楷體" pitchFamily="65" charset="-120"/>
                <a:ea typeface="標楷體" pitchFamily="65" charset="-120"/>
              </a:rPr>
              <a:t>6</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8</a:t>
            </a:r>
            <a:r>
              <a:rPr lang="zh-TW" altLang="en-US" sz="3600" dirty="0">
                <a:latin typeface="標楷體" pitchFamily="65" charset="-120"/>
                <a:ea typeface="標楷體" pitchFamily="65" charset="-120"/>
              </a:rPr>
              <a:t>科</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tx1"/>
                </a:solidFill>
              </a:rPr>
              <a:t>機械群</a:t>
            </a:r>
          </a:p>
        </p:txBody>
      </p:sp>
      <p:sp>
        <p:nvSpPr>
          <p:cNvPr id="5" name="六邊形 4"/>
          <p:cNvSpPr/>
          <p:nvPr/>
        </p:nvSpPr>
        <p:spPr>
          <a:xfrm>
            <a:off x="3359150" y="36449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動力機械群</a:t>
            </a:r>
          </a:p>
        </p:txBody>
      </p:sp>
      <p:sp>
        <p:nvSpPr>
          <p:cNvPr id="6" name="六邊形 5"/>
          <p:cNvSpPr/>
          <p:nvPr/>
        </p:nvSpPr>
        <p:spPr>
          <a:xfrm>
            <a:off x="4583113" y="29972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電機電子群</a:t>
            </a:r>
          </a:p>
        </p:txBody>
      </p:sp>
      <p:sp>
        <p:nvSpPr>
          <p:cNvPr id="7" name="六邊形 6"/>
          <p:cNvSpPr/>
          <p:nvPr/>
        </p:nvSpPr>
        <p:spPr>
          <a:xfrm>
            <a:off x="4583113" y="42926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土木與建築群</a:t>
            </a:r>
          </a:p>
        </p:txBody>
      </p:sp>
      <p:sp>
        <p:nvSpPr>
          <p:cNvPr id="8" name="六邊形 7"/>
          <p:cNvSpPr/>
          <p:nvPr/>
        </p:nvSpPr>
        <p:spPr>
          <a:xfrm>
            <a:off x="5808663"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化工群</a:t>
            </a:r>
          </a:p>
        </p:txBody>
      </p:sp>
      <p:sp>
        <p:nvSpPr>
          <p:cNvPr id="9" name="六邊形 8"/>
          <p:cNvSpPr/>
          <p:nvPr/>
        </p:nvSpPr>
        <p:spPr>
          <a:xfrm>
            <a:off x="7032626" y="29972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外語群</a:t>
            </a:r>
          </a:p>
        </p:txBody>
      </p:sp>
      <p:sp>
        <p:nvSpPr>
          <p:cNvPr id="10" name="六邊形 9"/>
          <p:cNvSpPr/>
          <p:nvPr/>
        </p:nvSpPr>
        <p:spPr>
          <a:xfrm>
            <a:off x="5808663"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餐旅群</a:t>
            </a:r>
          </a:p>
        </p:txBody>
      </p:sp>
      <p:sp>
        <p:nvSpPr>
          <p:cNvPr id="11" name="六邊形 10"/>
          <p:cNvSpPr/>
          <p:nvPr/>
        </p:nvSpPr>
        <p:spPr>
          <a:xfrm>
            <a:off x="5808663"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海事群</a:t>
            </a:r>
          </a:p>
        </p:txBody>
      </p:sp>
      <p:sp>
        <p:nvSpPr>
          <p:cNvPr id="12" name="六邊形 11"/>
          <p:cNvSpPr/>
          <p:nvPr/>
        </p:nvSpPr>
        <p:spPr>
          <a:xfrm>
            <a:off x="7032626" y="42926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農業群</a:t>
            </a:r>
          </a:p>
        </p:txBody>
      </p:sp>
      <p:sp>
        <p:nvSpPr>
          <p:cNvPr id="13" name="六邊形 12"/>
          <p:cNvSpPr/>
          <p:nvPr/>
        </p:nvSpPr>
        <p:spPr>
          <a:xfrm>
            <a:off x="8256588"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家政群</a:t>
            </a:r>
          </a:p>
        </p:txBody>
      </p:sp>
      <p:sp>
        <p:nvSpPr>
          <p:cNvPr id="14" name="六邊形 13"/>
          <p:cNvSpPr/>
          <p:nvPr/>
        </p:nvSpPr>
        <p:spPr>
          <a:xfrm>
            <a:off x="8256588"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食品群</a:t>
            </a:r>
          </a:p>
        </p:txBody>
      </p:sp>
      <p:sp>
        <p:nvSpPr>
          <p:cNvPr id="15" name="六邊形 14"/>
          <p:cNvSpPr/>
          <p:nvPr/>
        </p:nvSpPr>
        <p:spPr>
          <a:xfrm>
            <a:off x="8256588"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商業與管理群</a:t>
            </a:r>
          </a:p>
        </p:txBody>
      </p:sp>
      <p:sp>
        <p:nvSpPr>
          <p:cNvPr id="16" name="六邊形 15"/>
          <p:cNvSpPr/>
          <p:nvPr/>
        </p:nvSpPr>
        <p:spPr>
          <a:xfrm>
            <a:off x="2135188" y="29972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設計群</a:t>
            </a:r>
          </a:p>
        </p:txBody>
      </p:sp>
      <p:sp>
        <p:nvSpPr>
          <p:cNvPr id="17" name="六邊形 16"/>
          <p:cNvSpPr/>
          <p:nvPr/>
        </p:nvSpPr>
        <p:spPr>
          <a:xfrm>
            <a:off x="3359150" y="4941888"/>
            <a:ext cx="1441450"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水產群</a:t>
            </a:r>
          </a:p>
        </p:txBody>
      </p:sp>
      <p:sp>
        <p:nvSpPr>
          <p:cNvPr id="18" name="六邊形 17"/>
          <p:cNvSpPr/>
          <p:nvPr/>
        </p:nvSpPr>
        <p:spPr>
          <a:xfrm>
            <a:off x="2135188" y="42926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藝術群</a:t>
            </a:r>
          </a:p>
        </p:txBody>
      </p:sp>
      <p:sp>
        <p:nvSpPr>
          <p:cNvPr id="21" name="圓角矩形 20"/>
          <p:cNvSpPr/>
          <p:nvPr/>
        </p:nvSpPr>
        <p:spPr>
          <a:xfrm>
            <a:off x="5519738" y="1993895"/>
            <a:ext cx="1784350"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學校</a:t>
            </a:r>
          </a:p>
        </p:txBody>
      </p:sp>
      <p:sp>
        <p:nvSpPr>
          <p:cNvPr id="23" name="圓角矩形 22"/>
          <p:cNvSpPr/>
          <p:nvPr/>
        </p:nvSpPr>
        <p:spPr>
          <a:xfrm>
            <a:off x="7304088" y="1989139"/>
            <a:ext cx="1763712"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科別</a:t>
            </a:r>
          </a:p>
        </p:txBody>
      </p:sp>
      <p:sp>
        <p:nvSpPr>
          <p:cNvPr id="24" name="圓角矩形 23"/>
          <p:cNvSpPr/>
          <p:nvPr/>
        </p:nvSpPr>
        <p:spPr>
          <a:xfrm>
            <a:off x="5519738" y="2492375"/>
            <a:ext cx="1784350" cy="12969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1800" dirty="0">
                <a:solidFill>
                  <a:schemeClr val="tx1"/>
                </a:solidFill>
                <a:latin typeface="Candara" pitchFamily="34" charset="0"/>
                <a:ea typeface="標楷體" pitchFamily="65" charset="-120"/>
              </a:rPr>
              <a:t>國立台北科大附屬桃園農工</a:t>
            </a:r>
          </a:p>
        </p:txBody>
      </p:sp>
      <p:sp>
        <p:nvSpPr>
          <p:cNvPr id="25" name="圓角矩形 24"/>
          <p:cNvSpPr/>
          <p:nvPr/>
        </p:nvSpPr>
        <p:spPr>
          <a:xfrm>
            <a:off x="7304088" y="2492375"/>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26" name="圓角矩形 25"/>
          <p:cNvSpPr/>
          <p:nvPr/>
        </p:nvSpPr>
        <p:spPr>
          <a:xfrm>
            <a:off x="7304088" y="2924175"/>
            <a:ext cx="1763712" cy="4333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模具科</a:t>
            </a:r>
          </a:p>
        </p:txBody>
      </p:sp>
      <p:sp>
        <p:nvSpPr>
          <p:cNvPr id="27" name="圓角矩形 26"/>
          <p:cNvSpPr/>
          <p:nvPr/>
        </p:nvSpPr>
        <p:spPr>
          <a:xfrm>
            <a:off x="7304088" y="33575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生物機電科</a:t>
            </a:r>
          </a:p>
        </p:txBody>
      </p:sp>
      <p:sp>
        <p:nvSpPr>
          <p:cNvPr id="28" name="圓角矩形 27"/>
          <p:cNvSpPr/>
          <p:nvPr/>
        </p:nvSpPr>
        <p:spPr>
          <a:xfrm>
            <a:off x="5519738" y="37893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國立龍潭農工</a:t>
            </a:r>
          </a:p>
        </p:txBody>
      </p:sp>
      <p:sp>
        <p:nvSpPr>
          <p:cNvPr id="31" name="圓角矩形 30"/>
          <p:cNvSpPr/>
          <p:nvPr/>
        </p:nvSpPr>
        <p:spPr>
          <a:xfrm>
            <a:off x="7304088" y="37893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2" name="圓角矩形 27"/>
          <p:cNvSpPr/>
          <p:nvPr/>
        </p:nvSpPr>
        <p:spPr>
          <a:xfrm>
            <a:off x="5519738" y="42211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3" name="圓角矩形 30"/>
          <p:cNvSpPr/>
          <p:nvPr/>
        </p:nvSpPr>
        <p:spPr>
          <a:xfrm>
            <a:off x="7304088" y="42211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4" name="圓角矩形 27"/>
          <p:cNvSpPr/>
          <p:nvPr/>
        </p:nvSpPr>
        <p:spPr>
          <a:xfrm>
            <a:off x="5519738" y="46529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私立光啓高中</a:t>
            </a:r>
          </a:p>
        </p:txBody>
      </p:sp>
      <p:sp>
        <p:nvSpPr>
          <p:cNvPr id="35" name="圓角矩形 30"/>
          <p:cNvSpPr/>
          <p:nvPr/>
        </p:nvSpPr>
        <p:spPr>
          <a:xfrm>
            <a:off x="7304088" y="46529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6" name="圓角矩形 27"/>
          <p:cNvSpPr/>
          <p:nvPr/>
        </p:nvSpPr>
        <p:spPr>
          <a:xfrm>
            <a:off x="5519738" y="50847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私立六和高中</a:t>
            </a:r>
          </a:p>
        </p:txBody>
      </p:sp>
      <p:sp>
        <p:nvSpPr>
          <p:cNvPr id="37" name="圓角矩形 30"/>
          <p:cNvSpPr/>
          <p:nvPr/>
        </p:nvSpPr>
        <p:spPr>
          <a:xfrm>
            <a:off x="7304088" y="50847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機電科</a:t>
            </a:r>
          </a:p>
        </p:txBody>
      </p:sp>
      <p:sp>
        <p:nvSpPr>
          <p:cNvPr id="38" name="圓角矩形 27"/>
          <p:cNvSpPr/>
          <p:nvPr/>
        </p:nvSpPr>
        <p:spPr>
          <a:xfrm>
            <a:off x="5524496" y="4214819"/>
            <a:ext cx="1784350"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私立新興高中</a:t>
            </a:r>
          </a:p>
        </p:txBody>
      </p:sp>
      <p:sp>
        <p:nvSpPr>
          <p:cNvPr id="39" name="圓角矩形 30"/>
          <p:cNvSpPr/>
          <p:nvPr/>
        </p:nvSpPr>
        <p:spPr>
          <a:xfrm>
            <a:off x="7310446" y="4214819"/>
            <a:ext cx="1763712"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40" name="圓角矩形 27"/>
          <p:cNvSpPr/>
          <p:nvPr/>
        </p:nvSpPr>
        <p:spPr>
          <a:xfrm>
            <a:off x="5519738" y="5533232"/>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私立成功工商</a:t>
            </a:r>
          </a:p>
        </p:txBody>
      </p:sp>
      <p:sp>
        <p:nvSpPr>
          <p:cNvPr id="41" name="圓角矩形 40"/>
          <p:cNvSpPr/>
          <p:nvPr/>
        </p:nvSpPr>
        <p:spPr>
          <a:xfrm>
            <a:off x="7319169" y="5533232"/>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4836024"/>
              </p:ext>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607734701"/>
              </p:ext>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2"/>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3"/>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2023/12/15</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54</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2"/>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3"/>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4"/>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2023/12/15</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55</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2"/>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3"/>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11" name="圖片 10">
            <a:extLst>
              <a:ext uri="{FF2B5EF4-FFF2-40B4-BE49-F238E27FC236}">
                <a16:creationId xmlns:a16="http://schemas.microsoft.com/office/drawing/2014/main" id="{3D16A16F-4255-41CD-98D9-72C056F17F6F}"/>
              </a:ext>
            </a:extLst>
          </p:cNvPr>
          <p:cNvPicPr>
            <a:picLocks noChangeAspect="1"/>
          </p:cNvPicPr>
          <p:nvPr/>
        </p:nvPicPr>
        <p:blipFill>
          <a:blip r:embed="rId5"/>
          <a:stretch>
            <a:fillRect/>
          </a:stretch>
        </p:blipFill>
        <p:spPr>
          <a:xfrm>
            <a:off x="2773568" y="1732520"/>
            <a:ext cx="3558191" cy="4977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59</a:t>
            </a:fld>
            <a:endParaRPr kumimoji="0" lang="en-US" altLang="zh-TW" sz="1200">
              <a:solidFill>
                <a:srgbClr val="0C322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7</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197133438"/>
              </p:ext>
            </p:extLst>
          </p:nvPr>
        </p:nvGraphicFramePr>
        <p:xfrm>
          <a:off x="551385" y="2277735"/>
          <a:ext cx="11269252" cy="2934324"/>
        </p:xfrm>
        <a:graphic>
          <a:graphicData uri="http://schemas.openxmlformats.org/drawingml/2006/table">
            <a:tbl>
              <a:tblPr firstRow="1" firstCol="1" bandRow="1">
                <a:tableStyleId>{5C22544A-7EE6-4342-B048-85BDC9FD1C3A}</a:tableStyleId>
              </a:tblPr>
              <a:tblGrid>
                <a:gridCol w="2064889">
                  <a:extLst>
                    <a:ext uri="{9D8B030D-6E8A-4147-A177-3AD203B41FA5}">
                      <a16:colId xmlns:a16="http://schemas.microsoft.com/office/drawing/2014/main" val="254185441"/>
                    </a:ext>
                  </a:extLst>
                </a:gridCol>
                <a:gridCol w="1314909">
                  <a:extLst>
                    <a:ext uri="{9D8B030D-6E8A-4147-A177-3AD203B41FA5}">
                      <a16:colId xmlns:a16="http://schemas.microsoft.com/office/drawing/2014/main" val="2597084344"/>
                    </a:ext>
                  </a:extLst>
                </a:gridCol>
                <a:gridCol w="1314909">
                  <a:extLst>
                    <a:ext uri="{9D8B030D-6E8A-4147-A177-3AD203B41FA5}">
                      <a16:colId xmlns:a16="http://schemas.microsoft.com/office/drawing/2014/main" val="96870148"/>
                    </a:ext>
                  </a:extLst>
                </a:gridCol>
                <a:gridCol w="1314909">
                  <a:extLst>
                    <a:ext uri="{9D8B030D-6E8A-4147-A177-3AD203B41FA5}">
                      <a16:colId xmlns:a16="http://schemas.microsoft.com/office/drawing/2014/main" val="2398919203"/>
                    </a:ext>
                  </a:extLst>
                </a:gridCol>
                <a:gridCol w="1314909">
                  <a:extLst>
                    <a:ext uri="{9D8B030D-6E8A-4147-A177-3AD203B41FA5}">
                      <a16:colId xmlns:a16="http://schemas.microsoft.com/office/drawing/2014/main" val="1283432225"/>
                    </a:ext>
                  </a:extLst>
                </a:gridCol>
                <a:gridCol w="1314909">
                  <a:extLst>
                    <a:ext uri="{9D8B030D-6E8A-4147-A177-3AD203B41FA5}">
                      <a16:colId xmlns:a16="http://schemas.microsoft.com/office/drawing/2014/main" val="3941859150"/>
                    </a:ext>
                  </a:extLst>
                </a:gridCol>
                <a:gridCol w="1314909">
                  <a:extLst>
                    <a:ext uri="{9D8B030D-6E8A-4147-A177-3AD203B41FA5}">
                      <a16:colId xmlns:a16="http://schemas.microsoft.com/office/drawing/2014/main" val="537544458"/>
                    </a:ext>
                  </a:extLst>
                </a:gridCol>
                <a:gridCol w="1314909">
                  <a:extLst>
                    <a:ext uri="{9D8B030D-6E8A-4147-A177-3AD203B41FA5}">
                      <a16:colId xmlns:a16="http://schemas.microsoft.com/office/drawing/2014/main" val="4294774966"/>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107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106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48.32%</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74.34%</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73.76%</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639616" y="2228159"/>
            <a:ext cx="1296144"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3353714567"/>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a:xfrm>
            <a:off x="2135560" y="2132856"/>
            <a:ext cx="8229600" cy="2304901"/>
          </a:xfrm>
        </p:spPr>
        <p:txBody>
          <a:bodyPr/>
          <a:lstStyle/>
          <a:p>
            <a:pPr eaLnBrk="1" hangingPunct="1"/>
            <a:r>
              <a:rPr lang="zh-TW" altLang="en-US" sz="6000" dirty="0">
                <a:latin typeface="微軟正黑體" pitchFamily="34" charset="-120"/>
                <a:ea typeface="標楷體" pitchFamily="65" charset="-120"/>
              </a:rPr>
              <a:t>數學科非選擇題</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數學非選擇題評量的能力</a:t>
            </a:r>
          </a:p>
        </p:txBody>
      </p:sp>
      <p:sp>
        <p:nvSpPr>
          <p:cNvPr id="106499" name="內容版面配置區 2"/>
          <p:cNvSpPr>
            <a:spLocks noGrp="1"/>
          </p:cNvSpPr>
          <p:nvPr>
            <p:ph idx="4294967295"/>
          </p:nvPr>
        </p:nvSpPr>
        <p:spPr>
          <a:xfrm>
            <a:off x="263352" y="1268760"/>
            <a:ext cx="11809312" cy="4781550"/>
          </a:xfrm>
        </p:spPr>
        <p:txBody>
          <a:bodyPr/>
          <a:lstStyle/>
          <a:p>
            <a:pPr eaLnBrk="1" hangingPunct="1">
              <a:buFont typeface="Wingdings" pitchFamily="2" charset="2"/>
              <a:buChar char="u"/>
            </a:pPr>
            <a:r>
              <a:rPr lang="zh-TW" altLang="zh-TW" sz="4200" dirty="0">
                <a:latin typeface="標楷體" pitchFamily="65" charset="-120"/>
                <a:ea typeface="標楷體" pitchFamily="65" charset="-120"/>
              </a:rPr>
              <a:t>評量學生</a:t>
            </a:r>
            <a:r>
              <a:rPr lang="zh-TW" altLang="zh-TW" sz="4200" dirty="0">
                <a:solidFill>
                  <a:srgbClr val="0000FF"/>
                </a:solidFill>
                <a:latin typeface="標楷體" pitchFamily="65" charset="-120"/>
                <a:ea typeface="標楷體" pitchFamily="65" charset="-120"/>
              </a:rPr>
              <a:t>運用數學知識解題</a:t>
            </a:r>
            <a:r>
              <a:rPr lang="zh-TW" altLang="zh-TW" sz="4200" dirty="0">
                <a:latin typeface="標楷體" pitchFamily="65" charset="-120"/>
                <a:ea typeface="標楷體" pitchFamily="65" charset="-120"/>
              </a:rPr>
              <a:t>，並</a:t>
            </a:r>
            <a:r>
              <a:rPr lang="zh-TW" altLang="zh-TW" sz="4200" dirty="0">
                <a:solidFill>
                  <a:srgbClr val="0000FF"/>
                </a:solidFill>
                <a:latin typeface="標楷體" pitchFamily="65" charset="-120"/>
                <a:ea typeface="標楷體" pitchFamily="65" charset="-120"/>
              </a:rPr>
              <a:t>表達其解題思維過程與說明理由的能力</a:t>
            </a:r>
            <a:r>
              <a:rPr lang="zh-TW" altLang="zh-TW"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Wingdings" pitchFamily="2" charset="2"/>
              <a:buChar char="u"/>
            </a:pPr>
            <a:r>
              <a:rPr lang="zh-TW" altLang="zh-TW" sz="4200" dirty="0">
                <a:latin typeface="標楷體" pitchFamily="65" charset="-120"/>
                <a:ea typeface="標楷體" pitchFamily="65" charset="-120"/>
              </a:rPr>
              <a:t>評分規準</a:t>
            </a:r>
            <a:r>
              <a:rPr lang="zh-TW" altLang="en-US"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Arial" pitchFamily="34" charset="0"/>
              <a:buNone/>
            </a:pPr>
            <a:r>
              <a:rPr lang="zh-TW" altLang="en-US" sz="4200" dirty="0">
                <a:latin typeface="標楷體" pitchFamily="65" charset="-120"/>
                <a:ea typeface="標楷體" pitchFamily="65" charset="-120"/>
              </a:rPr>
              <a:t>   </a:t>
            </a:r>
            <a:r>
              <a:rPr lang="zh-TW" altLang="en-US" sz="3600" dirty="0">
                <a:latin typeface="標楷體" pitchFamily="65" charset="-120"/>
                <a:ea typeface="標楷體" pitchFamily="65" charset="-120"/>
              </a:rPr>
              <a:t>評閱</a:t>
            </a:r>
            <a:r>
              <a:rPr lang="zh-TW" altLang="zh-TW" sz="3600" dirty="0">
                <a:latin typeface="標楷體" pitchFamily="65" charset="-120"/>
                <a:ea typeface="標楷體" pitchFamily="65" charset="-120"/>
              </a:rPr>
              <a:t>學生解題過程中擬定「</a:t>
            </a:r>
            <a:r>
              <a:rPr lang="zh-TW" altLang="zh-TW" sz="3600" dirty="0">
                <a:solidFill>
                  <a:srgbClr val="0000FF"/>
                </a:solidFill>
                <a:latin typeface="標楷體" pitchFamily="65" charset="-120"/>
                <a:ea typeface="標楷體" pitchFamily="65" charset="-120"/>
              </a:rPr>
              <a:t>策略</a:t>
            </a:r>
            <a:r>
              <a:rPr lang="zh-TW" altLang="zh-TW" sz="3600" dirty="0">
                <a:latin typeface="標楷體" pitchFamily="65" charset="-120"/>
                <a:ea typeface="標楷體" pitchFamily="65" charset="-120"/>
              </a:rPr>
              <a:t>」的適切性，及過程「</a:t>
            </a:r>
            <a:r>
              <a:rPr lang="zh-TW" altLang="zh-TW" sz="3600" dirty="0">
                <a:solidFill>
                  <a:srgbClr val="0000FF"/>
                </a:solidFill>
                <a:latin typeface="標楷體" pitchFamily="65" charset="-120"/>
                <a:ea typeface="標楷體" pitchFamily="65" charset="-120"/>
              </a:rPr>
              <a:t>表達</a:t>
            </a:r>
            <a:r>
              <a:rPr lang="zh-TW" altLang="zh-TW" sz="3600" dirty="0">
                <a:latin typeface="標楷體" pitchFamily="65" charset="-120"/>
                <a:ea typeface="標楷體" pitchFamily="65" charset="-120"/>
              </a:rPr>
              <a:t>」的合理、完整性。</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策略</a:t>
            </a:r>
            <a:r>
              <a:rPr lang="zh-TW" altLang="en-US" sz="3600" dirty="0">
                <a:latin typeface="標楷體" pitchFamily="65" charset="-120"/>
                <a:ea typeface="標楷體" pitchFamily="65" charset="-120"/>
              </a:rPr>
              <a:t>」是指學生察覺題目條件要素，將題目轉化成數學問題並擬定解題方法。</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表達</a:t>
            </a:r>
            <a:r>
              <a:rPr lang="zh-TW" altLang="en-US" sz="3600" dirty="0">
                <a:latin typeface="標楷體" pitchFamily="65" charset="-120"/>
                <a:ea typeface="標楷體" pitchFamily="65" charset="-120"/>
              </a:rPr>
              <a:t>」是指解題過程的呈現與步驟間合理性的說明。</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評分規準</a:t>
            </a:r>
          </a:p>
        </p:txBody>
      </p:sp>
      <p:graphicFrame>
        <p:nvGraphicFramePr>
          <p:cNvPr id="548867" name="Group 3"/>
          <p:cNvGraphicFramePr>
            <a:graphicFrameLocks noGrp="1"/>
          </p:cNvGraphicFramePr>
          <p:nvPr>
            <p:ph idx="4294967295"/>
            <p:extLst>
              <p:ext uri="{D42A27DB-BD31-4B8C-83A1-F6EECF244321}">
                <p14:modId xmlns:p14="http://schemas.microsoft.com/office/powerpoint/2010/main" val="3503567992"/>
              </p:ext>
            </p:extLst>
          </p:nvPr>
        </p:nvGraphicFramePr>
        <p:xfrm>
          <a:off x="407368" y="1628800"/>
          <a:ext cx="11449271" cy="4937672"/>
        </p:xfrm>
        <a:graphic>
          <a:graphicData uri="http://schemas.openxmlformats.org/drawingml/2006/table">
            <a:tbl>
              <a:tblPr/>
              <a:tblGrid>
                <a:gridCol w="1165921">
                  <a:extLst>
                    <a:ext uri="{9D8B030D-6E8A-4147-A177-3AD203B41FA5}">
                      <a16:colId xmlns:a16="http://schemas.microsoft.com/office/drawing/2014/main" val="20000"/>
                    </a:ext>
                  </a:extLst>
                </a:gridCol>
                <a:gridCol w="10283350">
                  <a:extLst>
                    <a:ext uri="{9D8B030D-6E8A-4147-A177-3AD203B41FA5}">
                      <a16:colId xmlns:a16="http://schemas.microsoft.com/office/drawing/2014/main" val="20001"/>
                    </a:ext>
                  </a:extLst>
                </a:gridCol>
              </a:tblGrid>
              <a:tr h="652844">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分數</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評分規準</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3</a:t>
                      </a:r>
                      <a:endPar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策略適切，表達合理、完整。</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2</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策略適切，表達雖合理，大致完整，但出現計算錯誤。</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策略適切，表達合理，大致完整，但沒有顯示部分步驟間的合理性。</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策略適切，表達雖大致合理，但出現錯誤的引用。</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策略方向正確，但缺乏嚴謹性，不足以解決題目問題。</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策略方向正確，但未能完全將題目轉化成數學問題。</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策略模糊不清；解題過程空白或與題目無關。</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2785350836"/>
              </p:ext>
            </p:extLst>
          </p:nvPr>
        </p:nvGraphicFramePr>
        <p:xfrm>
          <a:off x="1019435" y="1628800"/>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高職</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r>
                        <a:rPr kumimoji="1" lang="zh-TW" altLang="en-US" sz="2800" b="1" i="0" u="none" strike="noStrike" cap="none" normalizeH="0" baseline="0">
                          <a:ln>
                            <a:noFill/>
                          </a:ln>
                          <a:solidFill>
                            <a:schemeClr val="tx1"/>
                          </a:solidFill>
                          <a:effectLst/>
                          <a:latin typeface="標楷體" pitchFamily="65" charset="-120"/>
                          <a:ea typeface="標楷體" pitchFamily="65" charset="-120"/>
                        </a:rPr>
                        <a:t>每學期</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12</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年國教</a:t>
                      </a: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入學後</a:t>
                      </a:r>
                      <a:br>
                        <a:rPr kumimoji="1" lang="en-US" altLang="zh-TW" sz="2400" b="1" i="0" u="none" strike="noStrike" cap="none" normalizeH="0" baseline="0" dirty="0">
                          <a:ln>
                            <a:noFill/>
                          </a:ln>
                          <a:solidFill>
                            <a:schemeClr val="tx1"/>
                          </a:solidFill>
                          <a:effectLst/>
                          <a:latin typeface="標楷體" pitchFamily="65" charset="-120"/>
                          <a:ea typeface="標楷體" pitchFamily="65" charset="-120"/>
                        </a:rPr>
                      </a:b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2400" b="1" i="0" u="none" strike="noStrike" cap="none" normalizeH="0" baseline="0" dirty="0">
                          <a:ln>
                            <a:noFill/>
                          </a:ln>
                          <a:solidFill>
                            <a:srgbClr val="FF0000"/>
                          </a:solidFill>
                          <a:effectLst/>
                          <a:latin typeface="標楷體" pitchFamily="65" charset="-120"/>
                          <a:ea typeface="標楷體" pitchFamily="65" charset="-120"/>
                        </a:rPr>
                        <a:t>教育部</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endParaRPr kumimoji="1"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標楷體" pitchFamily="65" charset="-120"/>
                          <a:ea typeface="標楷體" pitchFamily="65" charset="-12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桃園市</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1400" b="1" i="0" u="none" strike="noStrike" cap="none" normalizeH="0" baseline="0" dirty="0">
                          <a:ln>
                            <a:noFill/>
                          </a:ln>
                          <a:solidFill>
                            <a:schemeClr val="tx1"/>
                          </a:solidFill>
                          <a:effectLst/>
                          <a:latin typeface="標楷體" pitchFamily="65" charset="-120"/>
                          <a:ea typeface="標楷體" pitchFamily="65" charset="-120"/>
                        </a:rPr>
                        <a:t>二名子女家庭</a:t>
                      </a: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教育部明年全面免學費補助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a:srcRect/>
          <a:stretch>
            <a:fillRect/>
          </a:stretch>
        </p:blipFill>
        <p:spPr bwMode="auto">
          <a:xfrm>
            <a:off x="1631504" y="1244599"/>
            <a:ext cx="5188396" cy="5293477"/>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491289" y="2357439"/>
            <a:ext cx="3819525" cy="4143375"/>
          </a:xfrm>
          <a:prstGeom prst="rect">
            <a:avLst/>
          </a:prstGeom>
          <a:noFill/>
          <a:ln w="9525">
            <a:solidFill>
              <a:schemeClr val="tx1"/>
            </a:solid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47AD18-E8BF-4638-93FE-DD7E6510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476672"/>
            <a:ext cx="9865095" cy="6305550"/>
          </a:xfrm>
          <a:prstGeom prst="rect">
            <a:avLst/>
          </a:prstGeom>
        </p:spPr>
      </p:pic>
    </p:spTree>
    <p:custDataLst>
      <p:tags r:id="rId1"/>
    </p:custDataLst>
    <p:extLst>
      <p:ext uri="{BB962C8B-B14F-4D97-AF65-F5344CB8AC3E}">
        <p14:creationId xmlns:p14="http://schemas.microsoft.com/office/powerpoint/2010/main" val="239106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3071557-FBAA-4BA9-ABEF-59F469A5E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548680"/>
            <a:ext cx="9649072" cy="6038850"/>
          </a:xfrm>
          <a:prstGeom prst="rect">
            <a:avLst/>
          </a:prstGeom>
        </p:spPr>
      </p:pic>
    </p:spTree>
    <p:custDataLst>
      <p:tags r:id="rId1"/>
    </p:custDataLst>
    <p:extLst>
      <p:ext uri="{BB962C8B-B14F-4D97-AF65-F5344CB8AC3E}">
        <p14:creationId xmlns:p14="http://schemas.microsoft.com/office/powerpoint/2010/main" val="715464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C8AC38-CE9B-4BC0-969B-309184E2896B}"/>
              </a:ext>
            </a:extLst>
          </p:cNvPr>
          <p:cNvPicPr>
            <a:picLocks noChangeAspect="1"/>
          </p:cNvPicPr>
          <p:nvPr/>
        </p:nvPicPr>
        <p:blipFill>
          <a:blip r:embed="rId3"/>
          <a:stretch>
            <a:fillRect/>
          </a:stretch>
        </p:blipFill>
        <p:spPr>
          <a:xfrm>
            <a:off x="1271464" y="23337"/>
            <a:ext cx="9721080" cy="6811326"/>
          </a:xfrm>
          <a:prstGeom prst="rect">
            <a:avLst/>
          </a:prstGeom>
        </p:spPr>
      </p:pic>
    </p:spTree>
    <p:custDataLst>
      <p:tags r:id="rId1"/>
    </p:custDataLst>
    <p:extLst>
      <p:ext uri="{BB962C8B-B14F-4D97-AF65-F5344CB8AC3E}">
        <p14:creationId xmlns:p14="http://schemas.microsoft.com/office/powerpoint/2010/main" val="500252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11482" y="407407"/>
            <a:ext cx="6444558" cy="6460853"/>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5869967" y="407407"/>
            <a:ext cx="6309907" cy="3453641"/>
          </a:xfrm>
          <a:prstGeom prst="rect">
            <a:avLst/>
          </a:prstGeom>
        </p:spPr>
      </p:pic>
    </p:spTree>
    <p:custDataLst>
      <p:tags r:id="rId1"/>
    </p:custDataLst>
    <p:extLst>
      <p:ext uri="{BB962C8B-B14F-4D97-AF65-F5344CB8AC3E}">
        <p14:creationId xmlns:p14="http://schemas.microsoft.com/office/powerpoint/2010/main" val="8531401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575050" y="558800"/>
            <a:ext cx="5392738" cy="1155700"/>
          </a:xfrm>
          <a:prstGeom prst="rect">
            <a:avLst/>
          </a:prstGeom>
          <a:effectLst>
            <a:outerShdw blurRad="50800" dist="38100" dir="2700000" algn="tl" rotWithShape="0">
              <a:prstClr val="black">
                <a:alpha val="40000"/>
              </a:prstClr>
            </a:outerShdw>
          </a:effectLst>
        </p:spPr>
        <p:txBody>
          <a:bodyPr>
            <a:normAutofit/>
          </a:bodyPr>
          <a:lstStyle/>
          <a:p>
            <a:pPr algn="ctr" eaLnBrk="1" hangingPunct="1">
              <a:buFont typeface="Arial" pitchFamily="34" charset="0"/>
              <a:buNone/>
              <a:defRPr/>
            </a:pPr>
            <a:r>
              <a:rPr kumimoji="0" lang="zh-TW" altLang="en-US" sz="4800" dirty="0">
                <a:solidFill>
                  <a:srgbClr val="FF0000"/>
                </a:solidFill>
                <a:latin typeface="標楷體" pitchFamily="65" charset="-120"/>
                <a:ea typeface="標楷體" pitchFamily="65" charset="-120"/>
              </a:rPr>
              <a:t>桃園市學費補助</a:t>
            </a:r>
          </a:p>
        </p:txBody>
      </p:sp>
      <p:pic>
        <p:nvPicPr>
          <p:cNvPr id="19459" name="Picture 4" descr="Capture_2016_02_29_12_23_43_781"/>
          <p:cNvPicPr>
            <a:picLocks noChangeAspect="1" noChangeArrowheads="1"/>
          </p:cNvPicPr>
          <p:nvPr/>
        </p:nvPicPr>
        <p:blipFill>
          <a:blip r:embed="rId3"/>
          <a:srcRect/>
          <a:stretch>
            <a:fillRect/>
          </a:stretch>
        </p:blipFill>
        <p:spPr bwMode="auto">
          <a:xfrm>
            <a:off x="1199456" y="1499280"/>
            <a:ext cx="10369152" cy="5145076"/>
          </a:xfrm>
          <a:prstGeom prst="rect">
            <a:avLst/>
          </a:prstGeom>
          <a:noFill/>
          <a:ln w="9525">
            <a:noFill/>
            <a:miter lim="800000"/>
            <a:headEnd/>
            <a:tailEnd/>
          </a:ln>
        </p:spPr>
      </p:pic>
      <p:sp>
        <p:nvSpPr>
          <p:cNvPr id="2" name="矩形 1"/>
          <p:cNvSpPr/>
          <p:nvPr/>
        </p:nvSpPr>
        <p:spPr bwMode="auto">
          <a:xfrm>
            <a:off x="4223792" y="6155146"/>
            <a:ext cx="792088" cy="288032"/>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1" hangingPunct="1"/>
            <a:endParaRPr lang="zh-TW" altLang="en-US">
              <a:solidFill>
                <a:schemeClr val="tx1"/>
              </a:solidFill>
              <a:latin typeface="Calibri" pitchFamily="34" charset="0"/>
              <a:ea typeface="新細明體" pitchFamily="18" charset="-120"/>
            </a:endParaRPr>
          </a:p>
        </p:txBody>
      </p:sp>
      <p:sp>
        <p:nvSpPr>
          <p:cNvPr id="5" name="文字方塊 4"/>
          <p:cNvSpPr txBox="1"/>
          <p:nvPr/>
        </p:nvSpPr>
        <p:spPr>
          <a:xfrm>
            <a:off x="4140061" y="6068329"/>
            <a:ext cx="959550" cy="461665"/>
          </a:xfrm>
          <a:prstGeom prst="rect">
            <a:avLst/>
          </a:prstGeom>
          <a:noFill/>
        </p:spPr>
        <p:txBody>
          <a:bodyPr wrap="square" rtlCol="0">
            <a:spAutoFit/>
          </a:bodyPr>
          <a:lstStyle/>
          <a:p>
            <a:r>
              <a:rPr lang="en-US" altLang="zh-TW" sz="2400" b="1" dirty="0">
                <a:latin typeface="標楷體" panose="03000509000000000000" pitchFamily="65" charset="-120"/>
                <a:ea typeface="標楷體" panose="03000509000000000000" pitchFamily="65" charset="-120"/>
              </a:rPr>
              <a:t>6,623</a:t>
            </a:r>
            <a:endParaRPr lang="zh-TW" altLang="en-US" sz="2400" b="1" dirty="0">
              <a:latin typeface="標楷體" panose="03000509000000000000" pitchFamily="65" charset="-12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2"/>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988840"/>
            <a:ext cx="6011783" cy="4248472"/>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xfrm>
            <a:off x="2438400" y="260648"/>
            <a:ext cx="8229600" cy="1143000"/>
          </a:xfrm>
        </p:spPr>
        <p:txBody>
          <a:bodyPr/>
          <a:lstStyle/>
          <a:p>
            <a:pPr eaLnBrk="1" hangingPunct="1"/>
            <a:r>
              <a:rPr lang="zh-TW" altLang="en-US" sz="4800" dirty="0">
                <a:latin typeface="標楷體" pitchFamily="65" charset="-120"/>
                <a:ea typeface="標楷體" pitchFamily="65" charset="-120"/>
              </a:rPr>
              <a:t>寫作測驗作答注意事項</a:t>
            </a:r>
          </a:p>
        </p:txBody>
      </p:sp>
      <p:sp>
        <p:nvSpPr>
          <p:cNvPr id="117763" name="內容版面配置區 2"/>
          <p:cNvSpPr>
            <a:spLocks noGrp="1"/>
          </p:cNvSpPr>
          <p:nvPr>
            <p:ph idx="4294967295"/>
          </p:nvPr>
        </p:nvSpPr>
        <p:spPr>
          <a:xfrm>
            <a:off x="371364" y="1772817"/>
            <a:ext cx="11449271" cy="3816424"/>
          </a:xfrm>
        </p:spPr>
        <p:txBody>
          <a:bodyPr/>
          <a:lstStyle/>
          <a:p>
            <a:pPr marL="866775" lvl="1" indent="-565150" defTabSz="1511300" eaLnBrk="1" hangingPunct="1">
              <a:lnSpc>
                <a:spcPct val="95000"/>
              </a:lnSpc>
              <a:buFont typeface="Wingdings" pitchFamily="2" charset="2"/>
              <a:buChar char="u"/>
            </a:pPr>
            <a:r>
              <a:rPr lang="zh-TW" altLang="zh-TW" sz="2400" dirty="0">
                <a:latin typeface="標楷體" pitchFamily="65" charset="-120"/>
                <a:ea typeface="標楷體" pitchFamily="65" charset="-120"/>
              </a:rPr>
              <a:t>作答方式：</a:t>
            </a:r>
            <a:r>
              <a:rPr lang="zh-TW" altLang="en-US" sz="2400" dirty="0">
                <a:latin typeface="標楷體" pitchFamily="65" charset="-120"/>
                <a:ea typeface="標楷體" pitchFamily="65" charset="-120"/>
              </a:rPr>
              <a:t>必須仔細閱讀完整試題後，撰寫一篇文章。 </a:t>
            </a:r>
            <a:endParaRPr lang="en-US" altLang="zh-TW" sz="2400" dirty="0">
              <a:latin typeface="標楷體" pitchFamily="65" charset="-120"/>
              <a:ea typeface="標楷體" pitchFamily="65" charset="-120"/>
            </a:endParaRPr>
          </a:p>
          <a:p>
            <a:pPr marL="866775" lvl="1" indent="-565150" defTabSz="1511300" eaLnBrk="1" hangingPunct="1">
              <a:lnSpc>
                <a:spcPct val="95000"/>
              </a:lnSpc>
              <a:buFont typeface="Wingdings" pitchFamily="2" charset="2"/>
              <a:buChar char="u"/>
            </a:pPr>
            <a:r>
              <a:rPr lang="zh-TW" altLang="en-US" sz="2400" dirty="0">
                <a:latin typeface="標楷體" pitchFamily="65" charset="-120"/>
                <a:ea typeface="標楷體" pitchFamily="65" charset="-120"/>
              </a:rPr>
              <a:t>從第一頁右邊第一行開始作答，並不得要求增加答案卷作答。</a:t>
            </a:r>
            <a:endParaRPr lang="en-US" altLang="zh-TW" sz="2400" dirty="0">
              <a:latin typeface="標楷體" pitchFamily="65" charset="-120"/>
              <a:ea typeface="標楷體" pitchFamily="65" charset="-120"/>
            </a:endParaRP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以下情形影響作答結果呈現，可能影響得分：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未用本國文字書寫（正體字）；未用黑色墨水的筆書寫（</a:t>
            </a:r>
            <a:r>
              <a:rPr lang="zh-TW" altLang="zh-TW" sz="2400" dirty="0">
                <a:latin typeface="標楷體" pitchFamily="65" charset="-120"/>
                <a:ea typeface="標楷體" pitchFamily="65" charset="-120"/>
              </a:rPr>
              <a:t>建議使用</a:t>
            </a:r>
            <a:r>
              <a:rPr lang="en-US" altLang="zh-TW" sz="2400" dirty="0">
                <a:latin typeface="Times New Roman" pitchFamily="18" charset="0"/>
                <a:ea typeface="微軟正黑體" pitchFamily="34" charset="-120"/>
                <a:cs typeface="Times New Roman" pitchFamily="18" charset="0"/>
              </a:rPr>
              <a:t>0.5mm</a:t>
            </a:r>
            <a:r>
              <a:rPr lang="zh-TW" altLang="zh-TW" sz="2400" dirty="0">
                <a:latin typeface="Times New Roman" pitchFamily="18" charset="0"/>
                <a:ea typeface="微軟正黑體" pitchFamily="34" charset="-120"/>
                <a:cs typeface="Times New Roman" pitchFamily="18" charset="0"/>
              </a:rPr>
              <a:t>〜</a:t>
            </a:r>
            <a:r>
              <a:rPr lang="en-US" altLang="zh-TW" sz="2400" dirty="0">
                <a:latin typeface="Times New Roman" pitchFamily="18" charset="0"/>
                <a:ea typeface="微軟正黑體" pitchFamily="34" charset="-120"/>
                <a:cs typeface="Times New Roman" pitchFamily="18" charset="0"/>
              </a:rPr>
              <a:t>0.7mm</a:t>
            </a:r>
            <a:r>
              <a:rPr lang="zh-TW" altLang="zh-TW" sz="2400" dirty="0">
                <a:latin typeface="標楷體" pitchFamily="65" charset="-120"/>
                <a:ea typeface="標楷體" pitchFamily="65" charset="-120"/>
              </a:rPr>
              <a:t>之筆尖</a:t>
            </a:r>
            <a:r>
              <a:rPr lang="zh-TW" altLang="en-US" sz="2400" dirty="0">
                <a:latin typeface="標楷體" pitchFamily="65" charset="-120"/>
                <a:ea typeface="標楷體" pitchFamily="65" charset="-120"/>
              </a:rPr>
              <a:t>，且不得使用鉛筆）；書寫內容超出答案卷格線外框。</a:t>
            </a: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以下情形違反考場規則，將不予計分：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於答案紙上洩漏私人身分；污損答案卷；或於答案卷上作任何標記。</a:t>
            </a:r>
            <a:endParaRPr lang="en-US" altLang="zh-TW" sz="2400" dirty="0">
              <a:latin typeface="標楷體" pitchFamily="65" charset="-120"/>
              <a:ea typeface="標楷體" pitchFamily="65" charset="-120"/>
            </a:endParaRPr>
          </a:p>
          <a:p>
            <a:pPr marL="866775" lvl="1" indent="-565150" defTabSz="1511300" eaLnBrk="1" hangingPunct="1">
              <a:lnSpc>
                <a:spcPct val="95000"/>
              </a:lnSpc>
              <a:buClr>
                <a:srgbClr val="000000"/>
              </a:buClr>
              <a:buFont typeface="Wingdings" pitchFamily="2" charset="2"/>
              <a:buChar char="u"/>
            </a:pPr>
            <a:r>
              <a:rPr lang="zh-TW" altLang="en-US" sz="2400" dirty="0">
                <a:latin typeface="標楷體" pitchFamily="65" charset="-120"/>
                <a:ea typeface="標楷體" pitchFamily="65"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535238" y="404814"/>
            <a:ext cx="8457306" cy="6374350"/>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墨水不足</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2566989" y="361949"/>
            <a:ext cx="8353547" cy="6364687"/>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字體太小</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詩歌體</a:t>
            </a:r>
          </a:p>
        </p:txBody>
      </p:sp>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493714"/>
            <a:ext cx="8195938" cy="6217436"/>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86</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87</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17115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90</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(3/11~3/15)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(2/22~3/6)</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(4/13</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(6/14)</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(3/09</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3/10)</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(5/18~5/19)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5/23</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5/24</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6/17</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(6/21</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(7/10)</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(7/11)</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(12/20</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21)</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(1/5-1/11)</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2/16</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0149" y="26001"/>
            <a:ext cx="10972800"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34CE1244-CB01-4C55-989E-55BEF4C6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0" y="987426"/>
            <a:ext cx="12224659" cy="5860247"/>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91344" y="1043814"/>
            <a:ext cx="2808312" cy="576262"/>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zh-TW" altLang="en-US" sz="2400" kern="1200" dirty="0">
                <a:ln w="19050">
                  <a:solidFill>
                    <a:schemeClr val="bg1"/>
                  </a:solidFill>
                </a:ln>
                <a:solidFill>
                  <a:srgbClr val="FF0000"/>
                </a:solidFill>
                <a:latin typeface="微軟正黑體" pitchFamily="34" charset="-120"/>
                <a:cs typeface="Tahoma" pitchFamily="34" charset="0"/>
              </a:rPr>
              <a:t>術科考試舉隅</a:t>
            </a:r>
            <a:r>
              <a:rPr lang="en-US" altLang="zh-TW" sz="2400" kern="1200" dirty="0">
                <a:ln w="19050">
                  <a:solidFill>
                    <a:schemeClr val="bg1"/>
                  </a:solidFill>
                </a:ln>
                <a:solidFill>
                  <a:srgbClr val="FF0000"/>
                </a:solidFill>
                <a:latin typeface="微軟正黑體" pitchFamily="34" charset="-120"/>
                <a:cs typeface="Tahoma" pitchFamily="34" charset="0"/>
              </a:rPr>
              <a:t>(</a:t>
            </a:r>
            <a:r>
              <a:rPr lang="zh-TW" altLang="en-US" sz="2400" kern="1200" dirty="0">
                <a:ln w="19050">
                  <a:solidFill>
                    <a:schemeClr val="bg1"/>
                  </a:solidFill>
                </a:ln>
                <a:solidFill>
                  <a:srgbClr val="FF0000"/>
                </a:solidFill>
                <a:latin typeface="微軟正黑體" pitchFamily="34" charset="-120"/>
                <a:cs typeface="Tahoma" pitchFamily="34" charset="0"/>
              </a:rPr>
              <a:t>一</a:t>
            </a:r>
            <a:r>
              <a:rPr lang="en-US" altLang="zh-TW" sz="2400" kern="1200" dirty="0">
                <a:ln w="19050">
                  <a:solidFill>
                    <a:schemeClr val="bg1"/>
                  </a:solidFill>
                </a:ln>
                <a:solidFill>
                  <a:srgbClr val="FF0000"/>
                </a:solidFill>
                <a:latin typeface="微軟正黑體" pitchFamily="34" charset="-120"/>
                <a:cs typeface="Tahoma" pitchFamily="34" charset="0"/>
              </a:rPr>
              <a:t>)</a:t>
            </a:r>
            <a:endParaRPr lang="zh-TW" altLang="en-US" sz="2400" kern="1200" dirty="0">
              <a:ln w="19050">
                <a:solidFill>
                  <a:schemeClr val="bg1"/>
                </a:solidFill>
              </a:ln>
              <a:solidFill>
                <a:srgbClr val="FF0000"/>
              </a:solidFill>
              <a:latin typeface="微軟正黑體" pitchFamily="34" charset="-120"/>
              <a:cs typeface="Tahoma"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538603565"/>
              </p:ext>
            </p:extLst>
          </p:nvPr>
        </p:nvGraphicFramePr>
        <p:xfrm>
          <a:off x="1271464" y="1773238"/>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37248" name="標題 1"/>
          <p:cNvSpPr txBox="1">
            <a:spLocks/>
          </p:cNvSpPr>
          <p:nvPr/>
        </p:nvSpPr>
        <p:spPr bwMode="auto">
          <a:xfrm>
            <a:off x="2279651" y="476251"/>
            <a:ext cx="7993063" cy="576263"/>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12151023"/>
              </p:ext>
            </p:extLst>
          </p:nvPr>
        </p:nvGraphicFramePr>
        <p:xfrm>
          <a:off x="1631504" y="1196752"/>
          <a:ext cx="9361040" cy="5486400"/>
        </p:xfrm>
        <a:graphic>
          <a:graphicData uri="http://schemas.openxmlformats.org/drawingml/2006/table">
            <a:tbl>
              <a:tblPr/>
              <a:tblGrid>
                <a:gridCol w="2169764">
                  <a:extLst>
                    <a:ext uri="{9D8B030D-6E8A-4147-A177-3AD203B41FA5}">
                      <a16:colId xmlns:a16="http://schemas.microsoft.com/office/drawing/2014/main" val="20000"/>
                    </a:ext>
                  </a:extLst>
                </a:gridCol>
                <a:gridCol w="7191276">
                  <a:extLst>
                    <a:ext uri="{9D8B030D-6E8A-4147-A177-3AD203B41FA5}">
                      <a16:colId xmlns:a16="http://schemas.microsoft.com/office/drawing/2014/main" val="20001"/>
                    </a:ext>
                  </a:extLst>
                </a:gridCol>
              </a:tblGrid>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8282" name="標題 1"/>
          <p:cNvSpPr txBox="1">
            <a:spLocks/>
          </p:cNvSpPr>
          <p:nvPr/>
        </p:nvSpPr>
        <p:spPr bwMode="auto">
          <a:xfrm>
            <a:off x="2771595" y="569480"/>
            <a:ext cx="7467600" cy="504825"/>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6" name="標題 1"/>
          <p:cNvSpPr txBox="1">
            <a:spLocks/>
          </p:cNvSpPr>
          <p:nvPr/>
        </p:nvSpPr>
        <p:spPr>
          <a:xfrm>
            <a:off x="119336" y="594699"/>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二</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125900329"/>
              </p:ext>
            </p:extLst>
          </p:nvPr>
        </p:nvGraphicFramePr>
        <p:xfrm>
          <a:off x="983432" y="1844824"/>
          <a:ext cx="10081120" cy="4693920"/>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任選器樂</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國樂、西樂擇一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自選曲一首、任選肢體</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拳擊、舞蹈擇一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才藝專長與口語表達</a:t>
                      </a:r>
                      <a:endPar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9292" name="標題 1"/>
          <p:cNvSpPr txBox="1">
            <a:spLocks/>
          </p:cNvSpPr>
          <p:nvPr/>
        </p:nvSpPr>
        <p:spPr bwMode="auto">
          <a:xfrm>
            <a:off x="2362200" y="683078"/>
            <a:ext cx="7467600" cy="504825"/>
          </a:xfrm>
          <a:prstGeom prst="rect">
            <a:avLst/>
          </a:prstGeom>
          <a:noFill/>
          <a:ln w="9525">
            <a:noFill/>
            <a:miter lim="800000"/>
            <a:headEnd/>
            <a:tailEnd/>
          </a:ln>
        </p:spPr>
        <p:txBody>
          <a:bodyPr anchor="b"/>
          <a:lstStyle/>
          <a:p>
            <a:pPr algn="ctr" eaLnBrk="1" hangingPunct="1">
              <a:lnSpc>
                <a:spcPct val="80000"/>
              </a:lnSpc>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11" name="標題 1"/>
          <p:cNvSpPr txBox="1">
            <a:spLocks/>
          </p:cNvSpPr>
          <p:nvPr/>
        </p:nvSpPr>
        <p:spPr>
          <a:xfrm>
            <a:off x="407368" y="1187903"/>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三</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17813</TotalTime>
  <Words>11375</Words>
  <Application>Microsoft Office PowerPoint</Application>
  <PresentationFormat>寬螢幕</PresentationFormat>
  <Paragraphs>1761</Paragraphs>
  <Slides>143</Slides>
  <Notes>48</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143</vt:i4>
      </vt:variant>
    </vt:vector>
  </HeadingPairs>
  <TitlesOfParts>
    <vt:vector size="157" baseType="lpstr">
      <vt:lpstr>BiauKai</vt:lpstr>
      <vt:lpstr>Cataneo BT</vt:lpstr>
      <vt:lpstr>文鼎中圓</vt:lpstr>
      <vt:lpstr>Microsoft JhengHei</vt:lpstr>
      <vt:lpstr>Microsoft JhengHei</vt:lpstr>
      <vt:lpstr>標楷體</vt:lpstr>
      <vt:lpstr>Arial</vt:lpstr>
      <vt:lpstr>Calibri</vt:lpstr>
      <vt:lpstr>Candara</vt:lpstr>
      <vt:lpstr>Times New Roman</vt:lpstr>
      <vt:lpstr>Verdana</vt:lpstr>
      <vt:lpstr>Wingdings</vt:lpstr>
      <vt:lpstr>Wingdings 2</vt:lpstr>
      <vt:lpstr>12年國教簡報</vt:lpstr>
      <vt:lpstr>PowerPoint 簡報</vt:lpstr>
      <vt:lpstr>          目次</vt:lpstr>
      <vt:lpstr>PowerPoint 簡報</vt:lpstr>
      <vt:lpstr>112學年度適性入學成果</vt:lpstr>
      <vt:lpstr>112學年度適性入學成果</vt:lpstr>
      <vt:lpstr>112學年度適性入學成果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桃連區機械群113學年度招生科別</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數學科非選擇題 評分說明</vt:lpstr>
      <vt:lpstr>數學非選擇題評量的能力</vt:lpstr>
      <vt:lpstr>評分規準</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PowerPoint 簡報</vt:lpstr>
      <vt:lpstr>PowerPoint 簡報</vt:lpstr>
      <vt:lpstr>PowerPoint 簡報</vt:lpstr>
      <vt:lpstr>寫作測驗評量的能力</vt:lpstr>
      <vt:lpstr>答案卷樣式</vt:lpstr>
      <vt:lpstr>寫作測驗作答注意事項</vt:lpstr>
      <vt:lpstr>PowerPoint 簡報</vt:lpstr>
      <vt:lpstr>PowerPoint 簡報</vt:lpstr>
      <vt:lpstr>PowerPoint 簡報</vt:lpstr>
      <vt:lpstr>桃連區主要入學管道</vt:lpstr>
      <vt:lpstr>國中畢業生升學管道圖</vt:lpstr>
      <vt:lpstr>113學年度桃連區適性入學管道</vt:lpstr>
      <vt:lpstr>桃園市完全免試入學管道</vt:lpstr>
      <vt:lpstr>資格、做法</vt:lpstr>
      <vt:lpstr>招生區域與學校</vt:lpstr>
      <vt:lpstr>PowerPoint 簡報</vt:lpstr>
      <vt:lpstr>PowerPoint 簡報</vt:lpstr>
      <vt:lpstr>桃連區113年重要日程表</vt:lpstr>
      <vt:lpstr>PowerPoint 簡報</vt:lpstr>
      <vt:lpstr>專業群科甄選(特色招生)</vt:lpstr>
      <vt:lpstr>PowerPoint 簡報</vt:lpstr>
      <vt:lpstr>術科考試舉隅(一)</vt:lpstr>
      <vt:lpstr>PowerPoint 簡報</vt:lpstr>
      <vt:lpstr>PowerPoint 簡報</vt:lpstr>
      <vt:lpstr>PowerPoint 簡報</vt:lpstr>
      <vt:lpstr>PowerPoint 簡報</vt:lpstr>
      <vt:lpstr>PowerPoint 簡報</vt:lpstr>
      <vt:lpstr>美國緬因中央中學</vt:lpstr>
      <vt:lpstr>加拿大薩省GSCS、卑詩省第73學區</vt:lpstr>
      <vt:lpstr>臺瑞雙聯學制</vt:lpstr>
      <vt:lpstr>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113年桃連區免試入學-同分超額比序步驟</vt:lpstr>
      <vt:lpstr>PowerPoint 簡報</vt:lpstr>
      <vt:lpstr>PowerPoint 簡報</vt:lpstr>
      <vt:lpstr>五專入學時程</vt:lpstr>
      <vt:lpstr>五專完全免試、優先免試與聯合免試入學方式</vt:lpstr>
      <vt:lpstr>PowerPoint 簡報</vt:lpstr>
      <vt:lpstr>PowerPoint 簡報</vt:lpstr>
      <vt:lpstr>PowerPoint 簡報</vt:lpstr>
      <vt:lpstr>PowerPoint 簡報</vt:lpstr>
      <vt:lpstr>五專優先免試與聯合免試比序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15026[教師-汽車]廖志宏</cp:lastModifiedBy>
  <cp:revision>1388</cp:revision>
  <cp:lastPrinted>2019-10-04T10:15:06Z</cp:lastPrinted>
  <dcterms:created xsi:type="dcterms:W3CDTF">2012-05-12T02:14:41Z</dcterms:created>
  <dcterms:modified xsi:type="dcterms:W3CDTF">2023-12-15T05:41:41Z</dcterms:modified>
</cp:coreProperties>
</file>