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7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9" r:id="rId3"/>
    <p:sldId id="257" r:id="rId4"/>
    <p:sldId id="329" r:id="rId5"/>
    <p:sldId id="261" r:id="rId6"/>
    <p:sldId id="262" r:id="rId7"/>
    <p:sldId id="270" r:id="rId8"/>
    <p:sldId id="330" r:id="rId9"/>
    <p:sldId id="272" r:id="rId10"/>
    <p:sldId id="331" r:id="rId11"/>
    <p:sldId id="336" r:id="rId12"/>
    <p:sldId id="333" r:id="rId13"/>
    <p:sldId id="339" r:id="rId14"/>
    <p:sldId id="341" r:id="rId15"/>
    <p:sldId id="342" r:id="rId16"/>
    <p:sldId id="347" r:id="rId17"/>
    <p:sldId id="351" r:id="rId18"/>
    <p:sldId id="356" r:id="rId19"/>
    <p:sldId id="343" r:id="rId20"/>
    <p:sldId id="344" r:id="rId21"/>
    <p:sldId id="349" r:id="rId22"/>
    <p:sldId id="382" r:id="rId23"/>
    <p:sldId id="383" r:id="rId24"/>
    <p:sldId id="316" r:id="rId25"/>
    <p:sldId id="362" r:id="rId26"/>
    <p:sldId id="363" r:id="rId27"/>
    <p:sldId id="373" r:id="rId28"/>
    <p:sldId id="364" r:id="rId29"/>
    <p:sldId id="374" r:id="rId30"/>
    <p:sldId id="366" r:id="rId31"/>
    <p:sldId id="372" r:id="rId32"/>
    <p:sldId id="378" r:id="rId33"/>
    <p:sldId id="376" r:id="rId34"/>
    <p:sldId id="375" r:id="rId35"/>
    <p:sldId id="377" r:id="rId36"/>
    <p:sldId id="379" r:id="rId37"/>
    <p:sldId id="380" r:id="rId38"/>
    <p:sldId id="381" r:id="rId39"/>
    <p:sldId id="384" r:id="rId40"/>
    <p:sldId id="386" r:id="rId41"/>
  </p:sldIdLst>
  <p:sldSz cx="9144000" cy="6858000" type="screen4x3"/>
  <p:notesSz cx="9926638" cy="6797675"/>
  <p:embeddedFontLst>
    <p:embeddedFont>
      <p:font typeface="華康POP1體W5" panose="02020500000000000000" charset="-12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Footlight MT Light" panose="0204060206030A020304" pitchFamily="18" charset="0"/>
      <p:regular r:id="rId49"/>
    </p:embeddedFont>
    <p:embeddedFont>
      <p:font typeface="Goudy Old Style" panose="02020502050305020303" pitchFamily="18" charset="0"/>
      <p:regular r:id="rId50"/>
      <p:bold r:id="rId51"/>
      <p:italic r:id="rId52"/>
    </p:embeddedFont>
    <p:embeddedFont>
      <p:font typeface="SimSun" panose="02010600030101010101" pitchFamily="2" charset="-122"/>
      <p:regular r:id="rId53"/>
    </p:embeddedFont>
    <p:embeddedFont>
      <p:font typeface="Wingdings 2" panose="05020102010507070707" pitchFamily="18" charset="2"/>
      <p:regular r:id="rId54"/>
    </p:embeddedFont>
    <p:embeddedFont>
      <p:font typeface="微軟正黑體" panose="020B0604030504040204" pitchFamily="34" charset="-120"/>
      <p:regular r:id="rId55"/>
      <p:bold r:id="rId5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CC00"/>
    <a:srgbClr val="CCFF33"/>
    <a:srgbClr val="CC6600"/>
    <a:srgbClr val="FFCC00"/>
    <a:srgbClr val="FFFF00"/>
    <a:srgbClr val="9966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3415" autoAdjust="0"/>
  </p:normalViewPr>
  <p:slideViewPr>
    <p:cSldViewPr>
      <p:cViewPr varScale="1">
        <p:scale>
          <a:sx n="63" d="100"/>
          <a:sy n="63" d="100"/>
        </p:scale>
        <p:origin x="14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8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25258493353029E-2"/>
          <c:y val="2.1212121212121213E-2"/>
          <c:w val="0.94830132939438705"/>
          <c:h val="0.9727272727272741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升學方式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B59-4675-92AE-5FD84DB31E6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B59-4675-92AE-5FD84DB31E64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9-4675-92AE-5FD84DB31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B5D496D-E4CF-4C35-9B03-6A8208C04A49}" type="datetimeFigureOut">
              <a:rPr lang="zh-TW" altLang="en-US" smtClean="0"/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7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B8999DC-869C-4D28-8CA4-8F1934A65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2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981692-6F2F-4DDC-A5CC-53AA73441685}" type="datetimeFigureOut">
              <a:rPr lang="zh-TW" altLang="en-US"/>
              <a:pPr>
                <a:defRPr/>
              </a:pPr>
              <a:t>2023/8/24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7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51CD6F-1751-401F-AB65-148FAC9799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365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8374" indent="-287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51344" indent="-230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11881" indent="-230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72419" indent="-230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32957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93494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54032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914569" indent="-230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EB1D5A-F426-42F3-97F0-1EA6DD0538D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751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2910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652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8352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45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8194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068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9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741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926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726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167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6000" y="6492875"/>
            <a:ext cx="2643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2625" y="5346700"/>
            <a:ext cx="871538" cy="871538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00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5575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zh-TW" altLang="en-US"/>
              <a:t>內壢國中教務處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1" name="Line 40"/>
          <p:cNvSpPr>
            <a:spLocks noChangeShapeType="1"/>
          </p:cNvSpPr>
          <p:nvPr userDrawn="1"/>
        </p:nvSpPr>
        <p:spPr bwMode="auto">
          <a:xfrm>
            <a:off x="323850" y="1412875"/>
            <a:ext cx="6335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4400" kern="1200" spc="50" dirty="0">
          <a:ln w="12700">
            <a:noFill/>
            <a:prstDash val="solid"/>
          </a:ln>
          <a:solidFill>
            <a:srgbClr val="4BC5B9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itchFamily="18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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620688"/>
            <a:ext cx="8497639" cy="5112568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360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12</a:t>
            </a:r>
            <a:r>
              <a:rPr kumimoji="0" lang="zh-TW" altLang="en-US" sz="360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年國教國中生</a:t>
            </a:r>
            <a:r>
              <a:rPr kumimoji="0" lang="zh-TW" altLang="en-US" sz="6600" u="sng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超額比序積分</a:t>
            </a:r>
            <a:r>
              <a:rPr kumimoji="0" lang="zh-TW" altLang="en-US" sz="540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及</a:t>
            </a:r>
            <a:r>
              <a:rPr kumimoji="0" lang="zh-TW" altLang="en-US" sz="6600" u="sng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升學管道</a:t>
            </a:r>
            <a:r>
              <a:rPr kumimoji="0" lang="zh-TW" altLang="en-US" sz="400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介紹</a:t>
            </a:r>
            <a:endParaRPr kumimoji="0" lang="en-US" altLang="zh-TW" sz="4000" cap="small" dirty="0">
              <a:latin typeface="華康POP1體W5" panose="02010609010101010101" pitchFamily="49" charset="-120"/>
              <a:ea typeface="華康POP1體W5" panose="02010609010101010101" pitchFamily="49" charset="-120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sz="5400" cap="small" dirty="0">
              <a:latin typeface="華康POP1體W5" panose="02010609010101010101" pitchFamily="49" charset="-120"/>
              <a:ea typeface="華康POP1體W5" panose="02010609010101010101" pitchFamily="49" charset="-120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kumimoji="0" lang="en-US" altLang="zh-TW" sz="4000" b="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112.8.25</a:t>
            </a:r>
          </a:p>
          <a:p>
            <a:pPr algn="r" fontAlgn="auto">
              <a:spcAft>
                <a:spcPts val="0"/>
              </a:spcAft>
              <a:defRPr/>
            </a:pPr>
            <a:r>
              <a:rPr kumimoji="0" lang="zh-TW" altLang="en-US" sz="4000" b="0" cap="small" dirty="0">
                <a:latin typeface="華康POP1體W5" panose="02010609010101010101" pitchFamily="49" charset="-120"/>
                <a:ea typeface="華康POP1體W5" panose="02010609010101010101" pitchFamily="49" charset="-120"/>
                <a:cs typeface="+mj-cs"/>
              </a:rPr>
              <a:t>輔導組長張宏德</a:t>
            </a:r>
            <a:endParaRPr kumimoji="0" lang="en-US" altLang="zh-TW" sz="4000" b="0" cap="small" dirty="0">
              <a:latin typeface="華康POP1體W5" panose="02010609010101010101" pitchFamily="49" charset="-120"/>
              <a:ea typeface="華康POP1體W5" panose="02010609010101010101" pitchFamily="49" charset="-120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-374650" y="1433513"/>
          <a:ext cx="2657475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r:id="rId4" imgW="2658086" imgH="5267401" progId="Excel.Chart.8">
                  <p:embed/>
                </p:oleObj>
              </mc:Choice>
              <mc:Fallback>
                <p:oleObj r:id="rId4" imgW="2658086" imgH="526740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4650" y="1433513"/>
                        <a:ext cx="2657475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適性輔導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19250" y="1719263"/>
            <a:ext cx="7067550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400" dirty="0"/>
              <a:t>畢業資格    </a:t>
            </a:r>
            <a:r>
              <a:rPr lang="en-US" altLang="zh-TW" sz="4400" dirty="0"/>
              <a:t>6</a:t>
            </a:r>
            <a:r>
              <a:rPr lang="zh-TW" altLang="en-US" sz="4400" dirty="0"/>
              <a:t>分</a:t>
            </a:r>
            <a:endParaRPr lang="en-US" altLang="zh-TW" sz="4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400" dirty="0"/>
              <a:t>修業資格    </a:t>
            </a:r>
            <a:r>
              <a:rPr lang="en-US" altLang="zh-TW" sz="4400" dirty="0"/>
              <a:t>2</a:t>
            </a:r>
            <a:r>
              <a:rPr lang="zh-TW" altLang="en-US" sz="4400" dirty="0"/>
              <a:t>分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扣除學校核可之公、喪、病假，</a:t>
            </a:r>
            <a:br>
              <a:rPr lang="zh-TW" altLang="en-US" dirty="0"/>
            </a:br>
            <a:r>
              <a:rPr lang="zh-TW" altLang="en-US" dirty="0"/>
              <a:t>出席率達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2/3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以上</a:t>
            </a:r>
            <a:r>
              <a:rPr lang="zh-TW" altLang="en-US" dirty="0"/>
              <a:t>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經獎懲抵銷後，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未滿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三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大過</a:t>
            </a:r>
            <a:r>
              <a:rPr lang="zh-TW" altLang="en-US" dirty="0"/>
              <a:t>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畢業成績須達</a:t>
            </a:r>
            <a:r>
              <a:rPr lang="en-US" altLang="zh-TW" sz="4000" b="1" dirty="0">
                <a:solidFill>
                  <a:srgbClr val="FFFF00"/>
                </a:solidFill>
                <a:latin typeface="+mj-ea"/>
                <a:ea typeface="+mj-ea"/>
              </a:rPr>
              <a:t>4</a:t>
            </a:r>
            <a:r>
              <a:rPr lang="zh-TW" altLang="en-US" sz="4000" b="1" dirty="0">
                <a:solidFill>
                  <a:srgbClr val="FFFF00"/>
                </a:solidFill>
                <a:latin typeface="+mj-ea"/>
                <a:ea typeface="+mj-ea"/>
              </a:rPr>
              <a:t>個</a:t>
            </a:r>
            <a:r>
              <a:rPr lang="zh-TW" altLang="en-US" dirty="0"/>
              <a:t>學習領域及格。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95288" y="2636838"/>
            <a:ext cx="110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畢業資格</a:t>
            </a:r>
            <a:b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分</a:t>
            </a:r>
          </a:p>
        </p:txBody>
      </p:sp>
      <p:grpSp>
        <p:nvGrpSpPr>
          <p:cNvPr id="23558" name="群組 9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3559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4" r:id="rId6" imgW="2511770" imgH="2450804" progId="Excel.Chart.8">
                    <p:embed/>
                  </p:oleObj>
                </mc:Choice>
                <mc:Fallback>
                  <p:oleObj r:id="rId6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804252" y="620549"/>
              <a:ext cx="1214320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32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-374650" y="1433513"/>
          <a:ext cx="2657475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r:id="rId3" imgW="2658086" imgH="5267401" progId="Excel.Chart.8">
                  <p:embed/>
                </p:oleObj>
              </mc:Choice>
              <mc:Fallback>
                <p:oleObj r:id="rId3" imgW="2658086" imgH="526740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4650" y="1433513"/>
                        <a:ext cx="2657475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dirty="0">
                <a:solidFill>
                  <a:schemeClr val="accent4"/>
                </a:solidFill>
              </a:rPr>
            </a:br>
            <a:r>
              <a:rPr lang="zh-TW" dirty="0">
                <a:solidFill>
                  <a:srgbClr val="FF0000"/>
                </a:solidFill>
              </a:rPr>
              <a:t>適性輔導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1680" y="2089164"/>
            <a:ext cx="7128794" cy="443618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200" dirty="0">
                <a:latin typeface="+mj-ea"/>
                <a:ea typeface="+mj-ea"/>
              </a:rPr>
              <a:t>志願序     </a:t>
            </a:r>
            <a:r>
              <a:rPr lang="en-US" altLang="zh-TW" sz="5200" dirty="0">
                <a:latin typeface="+mj-ea"/>
                <a:ea typeface="+mj-ea"/>
              </a:rPr>
              <a:t>15</a:t>
            </a:r>
            <a:r>
              <a:rPr lang="zh-TW" altLang="en-US" sz="5200" dirty="0">
                <a:latin typeface="+mj-ea"/>
                <a:ea typeface="+mj-ea"/>
              </a:rPr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退一組志願</a:t>
            </a:r>
            <a:r>
              <a:rPr lang="zh-TW" altLang="en-US" dirty="0">
                <a:solidFill>
                  <a:srgbClr val="FF0000"/>
                </a:solidFill>
              </a:rPr>
              <a:t>扣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TW" dirty="0">
                <a:solidFill>
                  <a:srgbClr val="FF0000"/>
                </a:solidFill>
              </a:rPr>
              <a:t>16</a:t>
            </a:r>
            <a:r>
              <a:rPr kumimoji="1" lang="en-US" altLang="zh-TW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  <a:cs typeface="Arial" pitchFamily="34" charset="0"/>
              </a:rPr>
              <a:t>~</a:t>
            </a:r>
            <a:r>
              <a:rPr lang="en-US" altLang="zh-TW" dirty="0">
                <a:solidFill>
                  <a:srgbClr val="FF0000"/>
                </a:solidFill>
              </a:rPr>
              <a:t>30</a:t>
            </a:r>
            <a:r>
              <a:rPr lang="zh-TW" altLang="en-US" dirty="0">
                <a:solidFill>
                  <a:srgbClr val="FF0000"/>
                </a:solidFill>
              </a:rPr>
              <a:t>志願仍有</a:t>
            </a:r>
            <a:r>
              <a:rPr lang="en-US" altLang="zh-TW" dirty="0">
                <a:solidFill>
                  <a:srgbClr val="FF0000"/>
                </a:solidFill>
              </a:rPr>
              <a:t>1 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zh-TW" altLang="en-US" dirty="0">
                <a:solidFill>
                  <a:srgbClr val="FF0000"/>
                </a:solidFill>
                <a:latin typeface="細明體"/>
                <a:ea typeface="細明體"/>
              </a:rPr>
              <a:t>，鼓勵您填滿</a:t>
            </a:r>
            <a:r>
              <a:rPr lang="en-US" altLang="zh-TW" dirty="0">
                <a:solidFill>
                  <a:srgbClr val="FF0000"/>
                </a:solidFill>
                <a:latin typeface="細明體"/>
                <a:ea typeface="細明體"/>
              </a:rPr>
              <a:t>30</a:t>
            </a:r>
            <a:r>
              <a:rPr lang="zh-TW" altLang="en-US" dirty="0">
                <a:solidFill>
                  <a:srgbClr val="FF0000"/>
                </a:solidFill>
                <a:latin typeface="細明體"/>
                <a:ea typeface="細明體"/>
              </a:rPr>
              <a:t>個志願</a:t>
            </a:r>
            <a:r>
              <a:rPr lang="zh-TW" altLang="en-US" dirty="0">
                <a:solidFill>
                  <a:srgbClr val="FF0000"/>
                </a:solidFill>
                <a:latin typeface="新細明體"/>
                <a:ea typeface="新細明體"/>
              </a:rPr>
              <a:t>。</a:t>
            </a:r>
            <a:endParaRPr lang="en-US" altLang="zh-TW" dirty="0">
              <a:solidFill>
                <a:srgbClr val="FF0000"/>
              </a:solidFill>
              <a:latin typeface="新細明體"/>
              <a:ea typeface="新細明體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3400" y="42926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志願序</a:t>
            </a:r>
            <a:b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15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分</a:t>
            </a:r>
          </a:p>
        </p:txBody>
      </p:sp>
      <p:graphicFrame>
        <p:nvGraphicFramePr>
          <p:cNvPr id="13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43688"/>
              </p:ext>
            </p:extLst>
          </p:nvPr>
        </p:nvGraphicFramePr>
        <p:xfrm>
          <a:off x="1691680" y="3007906"/>
          <a:ext cx="7272808" cy="171723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453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志願序</a:t>
                      </a:r>
                    </a:p>
                  </a:txBody>
                  <a:tcPr marT="45647" marB="456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1~3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4~6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7~9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10~12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13~15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16~30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0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積分</a:t>
                      </a:r>
                    </a:p>
                  </a:txBody>
                  <a:tcPr marT="45647" marB="456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12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9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647" marB="456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605" name="群組 13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4606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3" r:id="rId5" imgW="2511770" imgH="2450804" progId="Excel.Chart.8">
                    <p:embed/>
                  </p:oleObj>
                </mc:Choice>
                <mc:Fallback>
                  <p:oleObj r:id="rId5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804252" y="620549"/>
              <a:ext cx="1214320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32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-374650" y="1433513"/>
          <a:ext cx="2657475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r:id="rId3" imgW="2658086" imgH="5267401" progId="Excel.Chart.8">
                  <p:embed/>
                </p:oleObj>
              </mc:Choice>
              <mc:Fallback>
                <p:oleObj r:id="rId3" imgW="2658086" imgH="526740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4650" y="1433513"/>
                        <a:ext cx="2657475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適性輔導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1719263"/>
            <a:ext cx="6994525" cy="44116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>
                <a:latin typeface="+mj-ea"/>
                <a:ea typeface="+mj-ea"/>
              </a:rPr>
              <a:t>師長意見    </a:t>
            </a:r>
            <a:r>
              <a:rPr lang="en-US" altLang="zh-TW" sz="4400" dirty="0">
                <a:latin typeface="+mj-ea"/>
                <a:ea typeface="+mj-ea"/>
              </a:rPr>
              <a:t>6</a:t>
            </a:r>
            <a:r>
              <a:rPr lang="zh-TW" altLang="en-US" sz="4400" dirty="0">
                <a:latin typeface="+mj-ea"/>
                <a:ea typeface="+mj-ea"/>
              </a:rPr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/>
              <a:t>        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高職的志願可以拿      分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高中的志願可以拿      分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95288" y="5805488"/>
            <a:ext cx="110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師長意見</a:t>
            </a:r>
            <a:b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分</a:t>
            </a:r>
          </a:p>
        </p:txBody>
      </p:sp>
      <p:graphicFrame>
        <p:nvGraphicFramePr>
          <p:cNvPr id="1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1892"/>
              </p:ext>
            </p:extLst>
          </p:nvPr>
        </p:nvGraphicFramePr>
        <p:xfrm>
          <a:off x="1908175" y="2420938"/>
          <a:ext cx="4392449" cy="2319353"/>
        </p:xfrm>
        <a:graphic>
          <a:graphicData uri="http://schemas.openxmlformats.org/drawingml/2006/table">
            <a:tbl>
              <a:tblPr/>
              <a:tblGrid>
                <a:gridCol w="201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高中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高職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家長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○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導師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○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○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輔導教師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○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○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5292725" y="4868863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"/>
              <a:defRPr sz="28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"/>
              <a:defRPr sz="24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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0" dirty="0">
                <a:solidFill>
                  <a:srgbClr val="FF0000"/>
                </a:solidFill>
                <a:latin typeface="新細明體" charset="-120"/>
              </a:rPr>
              <a:t>4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292725" y="53736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600" b="0" dirty="0">
                <a:solidFill>
                  <a:srgbClr val="FF0000"/>
                </a:solidFill>
                <a:latin typeface="+mn-ea"/>
                <a:ea typeface="+mn-ea"/>
              </a:rPr>
              <a:t>6 </a:t>
            </a:r>
          </a:p>
        </p:txBody>
      </p:sp>
      <p:graphicFrame>
        <p:nvGraphicFramePr>
          <p:cNvPr id="25635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r:id="rId5" imgW="2511770" imgH="2450804" progId="Excel.Chart.8">
                  <p:embed/>
                </p:oleObj>
              </mc:Choice>
              <mc:Fallback>
                <p:oleObj r:id="rId5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04025" y="62071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32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grpSp>
        <p:nvGrpSpPr>
          <p:cNvPr id="26628" name="群組 13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6640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8" r:id="rId3" imgW="2511770" imgH="2450804" progId="Excel.Chart.8">
                    <p:embed/>
                  </p:oleObj>
                </mc:Choice>
                <mc:Fallback>
                  <p:oleObj r:id="rId3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7380459" y="1556927"/>
              <a:ext cx="1214319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35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5795963" y="2997200"/>
            <a:ext cx="25209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+mn-ea"/>
                <a:ea typeface="+mn-ea"/>
              </a:rPr>
              <a:t>滿分</a:t>
            </a:r>
            <a:br>
              <a:rPr lang="en-US" altLang="zh-TW" sz="5400" dirty="0">
                <a:latin typeface="+mn-ea"/>
                <a:ea typeface="+mn-ea"/>
              </a:rPr>
            </a:br>
            <a:r>
              <a:rPr lang="en-US" altLang="zh-TW" sz="5400" dirty="0">
                <a:solidFill>
                  <a:srgbClr val="FF0000"/>
                </a:solidFill>
                <a:latin typeface="+mn-ea"/>
                <a:ea typeface="+mn-ea"/>
              </a:rPr>
              <a:t>35</a:t>
            </a:r>
            <a:r>
              <a:rPr lang="zh-TW" altLang="en-US" sz="5400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en-US" altLang="zh-TW" sz="5400" dirty="0">
                <a:solidFill>
                  <a:srgbClr val="FF0000"/>
                </a:solidFill>
                <a:latin typeface="+mn-ea"/>
                <a:ea typeface="+mn-ea"/>
              </a:rPr>
              <a:t>!?</a:t>
            </a:r>
            <a:endParaRPr lang="zh-TW" altLang="en-US" sz="5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55949" y="2336800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服務表現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31913" y="162877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均衡學習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331913" y="304482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品德表現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35696" y="3752850"/>
            <a:ext cx="223202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體適能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355948" y="4482367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才藝表現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924301" y="1557338"/>
            <a:ext cx="1008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9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671887" y="3106738"/>
            <a:ext cx="1296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10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779838" y="3823676"/>
            <a:ext cx="100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6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708400" y="2324833"/>
            <a:ext cx="1223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10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779838" y="4529502"/>
            <a:ext cx="100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5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24024" y="5172561"/>
            <a:ext cx="3384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本土語言認證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779838" y="5190392"/>
            <a:ext cx="100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rgbClr val="FFFF00"/>
                </a:solidFill>
                <a:latin typeface="+mn-ea"/>
                <a:ea typeface="+mn-ea"/>
              </a:rPr>
              <a:t>2</a:t>
            </a:r>
            <a:r>
              <a:rPr lang="zh-TW" altLang="en-US" sz="3600" dirty="0">
                <a:solidFill>
                  <a:srgbClr val="FFFF00"/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>
                <a:solidFill>
                  <a:schemeClr val="accent4"/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15616" y="2216013"/>
            <a:ext cx="7067550" cy="44116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均衡學習    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上限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altLang="en-US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健康體育           五學期平均及格 </a:t>
            </a:r>
            <a:r>
              <a:rPr lang="en-US" altLang="zh-TW" dirty="0"/>
              <a:t>3</a:t>
            </a:r>
            <a:r>
              <a:rPr lang="zh-TW" altLang="en-US" dirty="0"/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藝術</a:t>
            </a:r>
            <a:r>
              <a:rPr lang="en-US" altLang="zh-TW" dirty="0"/>
              <a:t>(</a:t>
            </a:r>
            <a:r>
              <a:rPr lang="zh-TW" altLang="en-US" dirty="0"/>
              <a:t>美</a:t>
            </a:r>
            <a:r>
              <a:rPr lang="en-US" altLang="zh-TW" dirty="0"/>
              <a:t>.</a:t>
            </a:r>
            <a:r>
              <a:rPr lang="zh-TW" altLang="en-US" dirty="0"/>
              <a:t>音</a:t>
            </a:r>
            <a:r>
              <a:rPr lang="en-US" altLang="zh-TW" dirty="0"/>
              <a:t>.</a:t>
            </a:r>
            <a:r>
              <a:rPr lang="zh-TW" altLang="en-US" dirty="0"/>
              <a:t>表</a:t>
            </a:r>
            <a:r>
              <a:rPr lang="en-US" altLang="zh-TW" dirty="0"/>
              <a:t>)</a:t>
            </a:r>
            <a:r>
              <a:rPr lang="zh-TW" altLang="en-US" dirty="0"/>
              <a:t>   五學期平均及格 </a:t>
            </a:r>
            <a:r>
              <a:rPr lang="en-US" altLang="zh-TW" dirty="0"/>
              <a:t>3</a:t>
            </a:r>
            <a:r>
              <a:rPr lang="zh-TW" altLang="en-US" dirty="0"/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綜合</a:t>
            </a:r>
            <a:r>
              <a:rPr lang="en-US" altLang="zh-TW" dirty="0"/>
              <a:t>(</a:t>
            </a:r>
            <a:r>
              <a:rPr lang="zh-TW" altLang="en-US" dirty="0"/>
              <a:t>童</a:t>
            </a:r>
            <a:r>
              <a:rPr lang="en-US" altLang="zh-TW" dirty="0"/>
              <a:t>.</a:t>
            </a:r>
            <a:r>
              <a:rPr lang="zh-TW" altLang="en-US" dirty="0"/>
              <a:t>家</a:t>
            </a:r>
            <a:r>
              <a:rPr lang="en-US" altLang="zh-TW" dirty="0"/>
              <a:t>.</a:t>
            </a:r>
            <a:r>
              <a:rPr lang="zh-TW" altLang="en-US" dirty="0"/>
              <a:t>輔</a:t>
            </a:r>
            <a:r>
              <a:rPr lang="en-US" altLang="zh-TW" dirty="0"/>
              <a:t>)</a:t>
            </a:r>
            <a:r>
              <a:rPr lang="zh-TW" altLang="en-US" dirty="0"/>
              <a:t>   五學期平均及格 </a:t>
            </a:r>
            <a:r>
              <a:rPr lang="en-US" altLang="zh-TW" dirty="0"/>
              <a:t>3</a:t>
            </a:r>
            <a:r>
              <a:rPr lang="zh-TW" altLang="en-US" dirty="0"/>
              <a:t>分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科技</a:t>
            </a:r>
            <a:r>
              <a:rPr lang="en-US" altLang="zh-TW" dirty="0"/>
              <a:t>(</a:t>
            </a:r>
            <a:r>
              <a:rPr lang="zh-TW" altLang="en-US" dirty="0"/>
              <a:t>資訊</a:t>
            </a:r>
            <a:r>
              <a:rPr lang="en-US" altLang="zh-TW" dirty="0"/>
              <a:t>.</a:t>
            </a:r>
            <a:r>
              <a:rPr lang="zh-TW" altLang="en-US" dirty="0"/>
              <a:t>生活</a:t>
            </a:r>
            <a:r>
              <a:rPr lang="en-US" altLang="zh-TW" dirty="0"/>
              <a:t>)</a:t>
            </a:r>
            <a:r>
              <a:rPr lang="zh-TW" altLang="en-US" dirty="0"/>
              <a:t>五學期平均及格 </a:t>
            </a:r>
            <a:r>
              <a:rPr lang="en-US" altLang="zh-TW" dirty="0"/>
              <a:t>3</a:t>
            </a:r>
            <a:r>
              <a:rPr lang="zh-TW" altLang="en-US" dirty="0"/>
              <a:t>分</a:t>
            </a:r>
            <a:br>
              <a:rPr lang="en-US" altLang="zh-TW" dirty="0"/>
            </a:br>
            <a:r>
              <a:rPr lang="en-US" altLang="zh-TW" dirty="0"/>
              <a:t>                                   </a:t>
            </a:r>
            <a:r>
              <a:rPr lang="zh-TW" altLang="en-US" sz="4000" dirty="0"/>
              <a:t>合計 </a:t>
            </a:r>
            <a:r>
              <a:rPr lang="en-US" altLang="zh-TW" sz="4000" dirty="0"/>
              <a:t>12</a:t>
            </a:r>
            <a:r>
              <a:rPr lang="zh-TW" altLang="en-US" sz="4000" dirty="0"/>
              <a:t>分</a:t>
            </a:r>
            <a:endParaRPr lang="en-US" altLang="zh-TW" sz="4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dirty="0"/>
              <a:t>     </a:t>
            </a:r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五學期是指</a:t>
            </a:r>
            <a:r>
              <a:rPr lang="en-US" altLang="zh-TW" sz="4000" dirty="0">
                <a:solidFill>
                  <a:srgbClr val="FF0000"/>
                </a:solidFill>
              </a:rPr>
              <a:t>7</a:t>
            </a:r>
            <a:r>
              <a:rPr lang="zh-TW" altLang="en-US" sz="4000" dirty="0">
                <a:solidFill>
                  <a:srgbClr val="FF0000"/>
                </a:solidFill>
              </a:rPr>
              <a:t>上到</a:t>
            </a:r>
            <a:r>
              <a:rPr lang="en-US" altLang="zh-TW" sz="4000" dirty="0">
                <a:solidFill>
                  <a:srgbClr val="FF0000"/>
                </a:solidFill>
              </a:rPr>
              <a:t>9</a:t>
            </a:r>
            <a:r>
              <a:rPr lang="zh-TW" altLang="en-US" sz="4000" dirty="0">
                <a:solidFill>
                  <a:srgbClr val="FF0000"/>
                </a:solidFill>
              </a:rPr>
              <a:t>上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/>
          </a:p>
        </p:txBody>
      </p:sp>
      <p:grpSp>
        <p:nvGrpSpPr>
          <p:cNvPr id="27654" name="群組 13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7655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6" r:id="rId3" imgW="2511770" imgH="2450804" progId="Excel.Chart.8">
                    <p:embed/>
                  </p:oleObj>
                </mc:Choice>
                <mc:Fallback>
                  <p:oleObj r:id="rId3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380459" y="1556927"/>
              <a:ext cx="1214319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35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543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1484784"/>
            <a:ext cx="6994525" cy="511202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200" dirty="0">
                <a:solidFill>
                  <a:srgbClr val="FF0000"/>
                </a:solidFill>
                <a:latin typeface="+mj-ea"/>
                <a:ea typeface="+mj-ea"/>
              </a:rPr>
              <a:t>服務表現    </a:t>
            </a:r>
            <a:r>
              <a:rPr lang="en-US" altLang="zh-TW" sz="5200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52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班級、社團、自治市幹部滿一學期</a:t>
            </a:r>
            <a:br>
              <a:rPr lang="zh-TW" altLang="en-US" dirty="0"/>
            </a:br>
            <a:r>
              <a:rPr lang="zh-TW" altLang="en-US" dirty="0"/>
              <a:t>表現良好得</a:t>
            </a:r>
            <a:r>
              <a:rPr lang="en-US" altLang="zh-TW" dirty="0"/>
              <a:t>2</a:t>
            </a:r>
            <a:r>
              <a:rPr lang="zh-TW" altLang="en-US" dirty="0"/>
              <a:t>分，</a:t>
            </a:r>
            <a:r>
              <a:rPr lang="zh-TW" altLang="en-US" sz="4300" b="1" dirty="0">
                <a:latin typeface="+mj-ea"/>
                <a:ea typeface="+mj-ea"/>
              </a:rPr>
              <a:t>最多</a:t>
            </a:r>
            <a:r>
              <a:rPr lang="en-US" altLang="zh-TW" sz="4300" b="1" dirty="0">
                <a:latin typeface="+mj-ea"/>
                <a:ea typeface="+mj-ea"/>
              </a:rPr>
              <a:t>4</a:t>
            </a:r>
            <a:r>
              <a:rPr lang="zh-TW" altLang="en-US" sz="4300" b="1" dirty="0">
                <a:latin typeface="+mj-ea"/>
                <a:ea typeface="+mj-ea"/>
              </a:rPr>
              <a:t>分</a:t>
            </a:r>
            <a:endParaRPr lang="zh-TW" altLang="en-US" b="1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志願服務學習每小時</a:t>
            </a:r>
            <a:r>
              <a:rPr lang="en-US" altLang="zh-TW" sz="3900" b="1" dirty="0">
                <a:solidFill>
                  <a:srgbClr val="FF0000"/>
                </a:solidFill>
                <a:latin typeface="+mj-ea"/>
                <a:ea typeface="+mj-ea"/>
              </a:rPr>
              <a:t>0.3</a:t>
            </a:r>
            <a:r>
              <a:rPr lang="zh-TW" altLang="en-US" dirty="0"/>
              <a:t>分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完全沒有幹部經歷，需服務至少</a:t>
            </a:r>
            <a:r>
              <a:rPr lang="en-US" altLang="zh-TW" sz="3800" dirty="0">
                <a:solidFill>
                  <a:srgbClr val="FF0000"/>
                </a:solidFill>
              </a:rPr>
              <a:t>34</a:t>
            </a:r>
            <a:r>
              <a:rPr lang="zh-TW" altLang="en-US" dirty="0"/>
              <a:t> 小時</a:t>
            </a:r>
            <a:r>
              <a:rPr lang="zh-TW" altLang="en-US" dirty="0">
                <a:latin typeface="微軟正黑體"/>
                <a:ea typeface="微軟正黑體"/>
              </a:rPr>
              <a:t>。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/>
                <a:ea typeface="微軟正黑體"/>
              </a:rPr>
              <a:t>插播</a:t>
            </a:r>
            <a:r>
              <a:rPr lang="en-US" altLang="zh-TW" dirty="0">
                <a:latin typeface="微軟正黑體"/>
                <a:ea typeface="微軟正黑體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/>
                <a:ea typeface="微軟正黑體"/>
              </a:rPr>
              <a:t>若要報考五專</a:t>
            </a:r>
            <a:r>
              <a:rPr lang="zh-TW" altLang="en-US" dirty="0"/>
              <a:t>完全沒有幹部經歷，需服務至少</a:t>
            </a:r>
            <a:r>
              <a:rPr lang="en-US" altLang="zh-TW" dirty="0"/>
              <a:t>60</a:t>
            </a:r>
            <a:r>
              <a:rPr lang="zh-TW" altLang="en-US" dirty="0"/>
              <a:t>小時</a:t>
            </a:r>
            <a:r>
              <a:rPr lang="en-US" altLang="zh-TW" dirty="0"/>
              <a:t>(</a:t>
            </a:r>
            <a:r>
              <a:rPr lang="zh-TW" altLang="en-US" dirty="0"/>
              <a:t>五專優先免試</a:t>
            </a:r>
            <a:r>
              <a:rPr lang="en-US" altLang="zh-TW" dirty="0"/>
              <a:t>)</a:t>
            </a:r>
            <a:r>
              <a:rPr lang="zh-TW" altLang="en-US" dirty="0">
                <a:latin typeface="微軟正黑體"/>
                <a:ea typeface="微軟正黑體"/>
              </a:rPr>
              <a:t>。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>
              <a:latin typeface="微軟正黑體"/>
              <a:ea typeface="微軟正黑體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</p:txBody>
      </p:sp>
      <p:graphicFrame>
        <p:nvGraphicFramePr>
          <p:cNvPr id="28679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1700808"/>
            <a:ext cx="6994525" cy="44116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服務表現    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endParaRPr lang="en-US" altLang="zh-TW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政府機關或學校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依人民團體法登記立案者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不</a:t>
            </a:r>
            <a:r>
              <a:rPr lang="zh-TW" altLang="en-US" dirty="0"/>
              <a:t>包含村里辦公室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zh-TW" altLang="en-US" dirty="0">
                <a:solidFill>
                  <a:srgbClr val="FF0000"/>
                </a:solidFill>
              </a:rPr>
              <a:t>校外</a:t>
            </a:r>
            <a:r>
              <a:rPr lang="zh-TW" altLang="en-US" dirty="0"/>
              <a:t>志工時數是否可以認證請洽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學務處訓育組</a:t>
            </a:r>
            <a:r>
              <a:rPr lang="en-US" altLang="zh-TW" dirty="0"/>
              <a:t>)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</p:txBody>
      </p:sp>
      <p:graphicFrame>
        <p:nvGraphicFramePr>
          <p:cNvPr id="29702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1719263"/>
            <a:ext cx="6994525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服務表現    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endParaRPr lang="en-US" altLang="zh-TW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建議同學，欲申請第一志願學校者，超額比序積分要滿分才有較大機會。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000" dirty="0">
                <a:latin typeface="+mj-ea"/>
                <a:ea typeface="+mj-ea"/>
              </a:rPr>
              <a:t>前段學生決勝點在</a:t>
            </a: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教育會考</a:t>
            </a:r>
            <a:r>
              <a:rPr lang="zh-TW" altLang="en-US" sz="4000" dirty="0">
                <a:latin typeface="+mj-ea"/>
                <a:ea typeface="+mj-ea"/>
              </a:rPr>
              <a:t>與</a:t>
            </a: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服務學習</a:t>
            </a:r>
            <a:r>
              <a:rPr lang="zh-TW" altLang="en-US" sz="4000" dirty="0">
                <a:latin typeface="+mj-ea"/>
                <a:ea typeface="+mj-ea"/>
              </a:rPr>
              <a:t>。</a:t>
            </a:r>
            <a:endParaRPr lang="en-US" altLang="zh-TW" sz="4000" dirty="0">
              <a:latin typeface="+mj-ea"/>
              <a:ea typeface="+mj-ea"/>
            </a:endParaRPr>
          </a:p>
        </p:txBody>
      </p:sp>
      <p:graphicFrame>
        <p:nvGraphicFramePr>
          <p:cNvPr id="30726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8166" y="1524392"/>
            <a:ext cx="7534233" cy="51387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品德表現    </a:t>
            </a:r>
            <a:r>
              <a:rPr lang="en-US" altLang="zh-TW" sz="5400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54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dirty="0"/>
              <a:t>1.</a:t>
            </a:r>
            <a:r>
              <a:rPr lang="zh-TW" altLang="en-US" dirty="0"/>
              <a:t>銷過後，無記過或</a:t>
            </a:r>
            <a:r>
              <a:rPr lang="zh-TW" altLang="en-US" b="1" dirty="0">
                <a:solidFill>
                  <a:srgbClr val="FFFF00"/>
                </a:solidFill>
              </a:rPr>
              <a:t>二次</a:t>
            </a:r>
            <a:r>
              <a:rPr lang="en-US" altLang="zh-TW" b="1" dirty="0">
                <a:solidFill>
                  <a:srgbClr val="FFFF00"/>
                </a:solidFill>
              </a:rPr>
              <a:t>(</a:t>
            </a:r>
            <a:r>
              <a:rPr lang="zh-TW" altLang="en-US" b="1" dirty="0">
                <a:solidFill>
                  <a:srgbClr val="FFFF00"/>
                </a:solidFill>
              </a:rPr>
              <a:t>含</a:t>
            </a:r>
            <a:r>
              <a:rPr lang="en-US" altLang="zh-TW" b="1" dirty="0">
                <a:solidFill>
                  <a:srgbClr val="FFFF00"/>
                </a:solidFill>
              </a:rPr>
              <a:t>)</a:t>
            </a:r>
            <a:r>
              <a:rPr lang="zh-TW" altLang="en-US" b="1" dirty="0">
                <a:solidFill>
                  <a:srgbClr val="FFFF00"/>
                </a:solidFill>
              </a:rPr>
              <a:t>警告以下 </a:t>
            </a:r>
            <a:r>
              <a:rPr lang="zh-TW" altLang="en-US" dirty="0"/>
              <a:t>者得</a:t>
            </a:r>
            <a:r>
              <a:rPr lang="en-US" altLang="zh-TW" dirty="0"/>
              <a:t>6</a:t>
            </a:r>
            <a:r>
              <a:rPr lang="zh-TW" altLang="en-US" dirty="0"/>
              <a:t>分。</a:t>
            </a:r>
            <a:r>
              <a:rPr lang="en-US" altLang="zh-TW" dirty="0"/>
              <a:t>(</a:t>
            </a:r>
            <a:r>
              <a:rPr lang="zh-TW" altLang="en-US" dirty="0"/>
              <a:t>功過相抵</a:t>
            </a:r>
            <a:r>
              <a:rPr lang="en-US" altLang="zh-TW" dirty="0"/>
              <a:t>?</a:t>
            </a:r>
            <a:r>
              <a:rPr lang="zh-TW" altLang="en-US" dirty="0"/>
              <a:t>還是趕快銷警告</a:t>
            </a:r>
            <a:r>
              <a:rPr lang="en-US" altLang="zh-TW" dirty="0"/>
              <a:t>?)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dirty="0"/>
              <a:t>2.</a:t>
            </a:r>
            <a:r>
              <a:rPr lang="zh-TW" altLang="en-US" dirty="0"/>
              <a:t>品德表現採功過相抵後之獎勵紀錄，</a:t>
            </a:r>
            <a:r>
              <a:rPr lang="zh-TW" altLang="en-US" b="1" dirty="0">
                <a:solidFill>
                  <a:srgbClr val="FFFF00"/>
                </a:solidFill>
              </a:rPr>
              <a:t>大功每次</a:t>
            </a:r>
            <a:r>
              <a:rPr lang="en-US" altLang="zh-TW" b="1" dirty="0">
                <a:solidFill>
                  <a:srgbClr val="FFFF00"/>
                </a:solidFill>
              </a:rPr>
              <a:t>4.5</a:t>
            </a:r>
            <a:r>
              <a:rPr lang="zh-TW" altLang="en-US" b="1" dirty="0">
                <a:solidFill>
                  <a:srgbClr val="FFFF00"/>
                </a:solidFill>
              </a:rPr>
              <a:t>分，記功每次</a:t>
            </a:r>
            <a:r>
              <a:rPr lang="en-US" altLang="zh-TW" b="1" dirty="0">
                <a:solidFill>
                  <a:srgbClr val="FFFF00"/>
                </a:solidFill>
              </a:rPr>
              <a:t>1.5</a:t>
            </a:r>
            <a:r>
              <a:rPr lang="zh-TW" altLang="en-US" b="1" dirty="0">
                <a:solidFill>
                  <a:srgbClr val="FFFF00"/>
                </a:solidFill>
              </a:rPr>
              <a:t>分，嘉獎每次</a:t>
            </a:r>
            <a:r>
              <a:rPr lang="en-US" altLang="zh-TW" b="1" dirty="0">
                <a:solidFill>
                  <a:srgbClr val="FFFF00"/>
                </a:solidFill>
              </a:rPr>
              <a:t>0.5</a:t>
            </a:r>
            <a:r>
              <a:rPr lang="zh-TW" altLang="en-US" b="1" dirty="0">
                <a:solidFill>
                  <a:srgbClr val="FFFF00"/>
                </a:solidFill>
              </a:rPr>
              <a:t>分</a:t>
            </a:r>
            <a:r>
              <a:rPr lang="zh-TW" altLang="en-US" dirty="0"/>
              <a:t>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dirty="0"/>
              <a:t>3.</a:t>
            </a:r>
            <a:r>
              <a:rPr lang="zh-TW" altLang="en-US" dirty="0"/>
              <a:t>上述兩項積分合計上限</a:t>
            </a:r>
            <a:r>
              <a:rPr lang="en-US" altLang="zh-TW" dirty="0"/>
              <a:t>10</a:t>
            </a:r>
            <a:r>
              <a:rPr lang="zh-TW" altLang="en-US" dirty="0"/>
              <a:t>分。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趕快收集至少</a:t>
            </a:r>
            <a:r>
              <a:rPr lang="en-US" altLang="zh-TW" dirty="0"/>
              <a:t>8</a:t>
            </a:r>
            <a:r>
              <a:rPr lang="zh-TW" altLang="en-US" dirty="0"/>
              <a:t>隻嘉獎</a:t>
            </a:r>
            <a:r>
              <a:rPr lang="en-US" altLang="zh-TW" dirty="0"/>
              <a:t>(8</a:t>
            </a:r>
            <a:r>
              <a:rPr lang="zh-TW" altLang="en-US" dirty="0"/>
              <a:t>*</a:t>
            </a:r>
            <a:r>
              <a:rPr lang="en-US" altLang="zh-TW" dirty="0"/>
              <a:t>0.5=4</a:t>
            </a:r>
            <a:r>
              <a:rPr lang="zh-TW" altLang="en-US" dirty="0"/>
              <a:t>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31750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>
                <a:solidFill>
                  <a:schemeClr val="accent4"/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1719263"/>
            <a:ext cx="7138987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6000" dirty="0">
                <a:solidFill>
                  <a:srgbClr val="FF0000"/>
                </a:solidFill>
                <a:latin typeface="+mj-ea"/>
                <a:ea typeface="+mj-ea"/>
              </a:rPr>
              <a:t>體適能  </a:t>
            </a:r>
            <a:r>
              <a:rPr lang="en-US" altLang="zh-TW" sz="6000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TW" altLang="en-US" sz="6000" dirty="0">
                <a:solidFill>
                  <a:srgbClr val="FF0000"/>
                </a:solidFill>
                <a:latin typeface="+mj-ea"/>
                <a:ea typeface="+mj-ea"/>
              </a:rPr>
              <a:t>分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柔軟度、瞬發力、肌耐力、心肺耐力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其中一項</a:t>
            </a:r>
            <a:r>
              <a:rPr lang="zh-TW" altLang="en-US" dirty="0"/>
              <a:t>達門檻可得</a:t>
            </a:r>
            <a:r>
              <a:rPr lang="en-US" altLang="zh-TW" dirty="0"/>
              <a:t>6</a:t>
            </a:r>
            <a:r>
              <a:rPr lang="zh-TW" altLang="en-US" dirty="0"/>
              <a:t>分。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solidFill>
                  <a:srgbClr val="FF0000"/>
                </a:solidFill>
              </a:rPr>
              <a:t>因故無法辦理測試之特殊學生依教育部相關辦法辦理</a:t>
            </a:r>
            <a:r>
              <a:rPr lang="zh-TW" altLang="en-US" dirty="0">
                <a:solidFill>
                  <a:srgbClr val="FF0000"/>
                </a:solidFill>
                <a:latin typeface="新細明體"/>
                <a:ea typeface="新細明體"/>
              </a:rPr>
              <a:t>。</a:t>
            </a:r>
            <a:r>
              <a:rPr lang="en-US" altLang="zh-TW" dirty="0">
                <a:solidFill>
                  <a:srgbClr val="FF0000"/>
                </a:solidFill>
                <a:latin typeface="新細明體"/>
                <a:ea typeface="新細明體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新細明體"/>
                <a:ea typeface="新細明體"/>
              </a:rPr>
              <a:t>學務處體育組</a:t>
            </a:r>
            <a:r>
              <a:rPr lang="en-US" altLang="zh-TW" dirty="0">
                <a:solidFill>
                  <a:srgbClr val="FF0000"/>
                </a:solidFill>
                <a:latin typeface="新細明體"/>
                <a:ea typeface="新細明體"/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  <p:graphicFrame>
        <p:nvGraphicFramePr>
          <p:cNvPr id="32774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注意</a:t>
            </a: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3600" dirty="0">
                <a:latin typeface="+mj-ea"/>
                <a:ea typeface="+mj-ea"/>
              </a:rPr>
              <a:t>依據：</a:t>
            </a:r>
            <a:br>
              <a:rPr lang="en-US" altLang="zh-TW" sz="3600" dirty="0">
                <a:latin typeface="+mj-ea"/>
                <a:ea typeface="+mj-ea"/>
              </a:rPr>
            </a:br>
            <a:r>
              <a:rPr lang="zh-TW" altLang="en-US" sz="3600" dirty="0">
                <a:latin typeface="+mj-ea"/>
                <a:ea typeface="+mj-ea"/>
              </a:rPr>
              <a:t>桃園市、連江縣政府</a:t>
            </a:r>
            <a:r>
              <a:rPr lang="en-US" altLang="zh-TW" sz="3600" dirty="0">
                <a:solidFill>
                  <a:srgbClr val="FF0000"/>
                </a:solidFill>
                <a:latin typeface="+mj-ea"/>
                <a:ea typeface="+mj-ea"/>
              </a:rPr>
              <a:t>112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TW" sz="3600" dirty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sz="36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r>
              <a:rPr lang="zh-TW" altLang="en-US" sz="3600" dirty="0">
                <a:latin typeface="+mj-ea"/>
                <a:ea typeface="+mj-ea"/>
              </a:rPr>
              <a:t>公布之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桃連區高級中等學校免試入學作業要點</a:t>
            </a:r>
            <a:r>
              <a:rPr lang="zh-TW" altLang="en-US" sz="3600" dirty="0">
                <a:latin typeface="+mj-ea"/>
                <a:ea typeface="+mj-ea"/>
              </a:rPr>
              <a:t>製作。</a:t>
            </a:r>
            <a:endParaRPr lang="en-US" altLang="zh-TW" sz="3600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3600" dirty="0">
                <a:latin typeface="+mj-ea"/>
                <a:ea typeface="+mj-ea"/>
              </a:rPr>
              <a:t>本簡報適用對象：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>
                <a:latin typeface="+mj-ea"/>
                <a:ea typeface="+mj-ea"/>
              </a:rPr>
              <a:t>    </a:t>
            </a:r>
            <a:r>
              <a:rPr lang="en-US" altLang="zh-TW" sz="3600" dirty="0">
                <a:latin typeface="+mj-ea"/>
                <a:ea typeface="+mj-ea"/>
              </a:rPr>
              <a:t>112 </a:t>
            </a:r>
            <a:r>
              <a:rPr lang="zh-TW" altLang="en-US" sz="3600" dirty="0">
                <a:latin typeface="+mj-ea"/>
                <a:ea typeface="+mj-ea"/>
              </a:rPr>
              <a:t>學年度起桃連區高級中等學校免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>
                <a:latin typeface="+mj-ea"/>
                <a:ea typeface="+mj-ea"/>
              </a:rPr>
              <a:t>    試入學學生適用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26064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kern="1200" spc="50">
                <a:ln w="12700">
                  <a:noFill/>
                  <a:prstDash val="solid"/>
                </a:ln>
                <a:solidFill>
                  <a:srgbClr val="4BC5B9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BC5B9"/>
                </a:solidFill>
                <a:latin typeface="Footlight MT Light" pitchFamily="18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BC5B9"/>
                </a:solidFill>
                <a:latin typeface="Footlight MT Light" pitchFamily="18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BC5B9"/>
                </a:solidFill>
                <a:latin typeface="Footlight MT Light" pitchFamily="18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BC5B9"/>
                </a:solidFill>
                <a:latin typeface="Footlight MT Light" pitchFamily="18" charset="0"/>
                <a:ea typeface="微軟正黑體" pitchFamily="34" charset="-12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b="0">
                <a:solidFill>
                  <a:schemeClr val="bg2">
                    <a:lumMod val="50000"/>
                    <a:lumOff val="50000"/>
                  </a:schemeClr>
                </a:solidFill>
              </a:rPr>
              <a:t>注意</a:t>
            </a:r>
            <a:endParaRPr kumimoji="0" lang="zh-TW" b="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60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19250" y="1719263"/>
            <a:ext cx="706755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400"/>
              <a:t>才藝表現    </a:t>
            </a:r>
            <a:r>
              <a:rPr lang="en-US" altLang="zh-TW" sz="4400"/>
              <a:t>5</a:t>
            </a:r>
            <a:r>
              <a:rPr lang="zh-TW" altLang="en-US" sz="4400"/>
              <a:t>分</a:t>
            </a:r>
          </a:p>
          <a:p>
            <a:pPr eaLnBrk="1" hangingPunct="1"/>
            <a:endParaRPr lang="zh-TW" altLang="en-US"/>
          </a:p>
        </p:txBody>
      </p:sp>
      <p:graphicFrame>
        <p:nvGraphicFramePr>
          <p:cNvPr id="22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7255"/>
              </p:ext>
            </p:extLst>
          </p:nvPr>
        </p:nvGraphicFramePr>
        <p:xfrm>
          <a:off x="1665288" y="2687637"/>
          <a:ext cx="4449762" cy="3354388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名次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全市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區域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全國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Box 102"/>
          <p:cNvSpPr txBox="1">
            <a:spLocks noChangeArrowheads="1"/>
          </p:cNvSpPr>
          <p:nvPr/>
        </p:nvSpPr>
        <p:spPr bwMode="auto">
          <a:xfrm>
            <a:off x="6623050" y="2060575"/>
            <a:ext cx="5540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團體賽分數：以個人賽分數除以</a:t>
            </a:r>
            <a:r>
              <a:rPr lang="en-US" altLang="zh-TW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2</a:t>
            </a:r>
          </a:p>
        </p:txBody>
      </p:sp>
      <p:graphicFrame>
        <p:nvGraphicFramePr>
          <p:cNvPr id="33849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1719263"/>
            <a:ext cx="7705725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latin typeface="+mj-ea"/>
                <a:ea typeface="+mj-ea"/>
              </a:rPr>
              <a:t>才藝表現    </a:t>
            </a:r>
            <a:r>
              <a:rPr lang="en-US" altLang="zh-TW" sz="5400" dirty="0">
                <a:latin typeface="+mj-ea"/>
                <a:ea typeface="+mj-ea"/>
              </a:rPr>
              <a:t>5</a:t>
            </a:r>
            <a:r>
              <a:rPr lang="zh-TW" altLang="en-US" sz="5400" dirty="0">
                <a:latin typeface="+mj-ea"/>
                <a:ea typeface="+mj-ea"/>
              </a:rPr>
              <a:t>分</a:t>
            </a:r>
            <a:endParaRPr lang="en-US" altLang="zh-TW" sz="5400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限中央部會、教育主管機關辦理的比賽。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我沒有任何才藝也沒參加比賽，怎麼辦？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27584" y="4941168"/>
            <a:ext cx="8118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0" dirty="0">
                <a:solidFill>
                  <a:srgbClr val="FFFF00"/>
                </a:solidFill>
                <a:latin typeface="+mj-ea"/>
                <a:ea typeface="+mj-ea"/>
              </a:rPr>
              <a:t>才藝拿</a:t>
            </a:r>
            <a:r>
              <a:rPr lang="en-US" altLang="zh-TW" sz="4000" b="0" dirty="0">
                <a:solidFill>
                  <a:srgbClr val="FFFF00"/>
                </a:solidFill>
                <a:latin typeface="+mj-ea"/>
                <a:ea typeface="+mj-ea"/>
              </a:rPr>
              <a:t>0</a:t>
            </a:r>
            <a:r>
              <a:rPr lang="zh-TW" altLang="en-US" sz="4000" b="0" dirty="0">
                <a:solidFill>
                  <a:srgbClr val="FFFF00"/>
                </a:solidFill>
                <a:latin typeface="+mj-ea"/>
                <a:ea typeface="+mj-ea"/>
              </a:rPr>
              <a:t>分，多元學習也可以拿滿分</a:t>
            </a:r>
          </a:p>
        </p:txBody>
      </p:sp>
      <p:graphicFrame>
        <p:nvGraphicFramePr>
          <p:cNvPr id="34823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多元學習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1700808"/>
            <a:ext cx="7705725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5400" dirty="0">
                <a:latin typeface="+mj-ea"/>
                <a:ea typeface="+mj-ea"/>
              </a:rPr>
              <a:t>本土語言認證    </a:t>
            </a:r>
            <a:r>
              <a:rPr lang="en-US" altLang="zh-TW" sz="5400" dirty="0">
                <a:latin typeface="+mj-ea"/>
                <a:ea typeface="+mj-ea"/>
              </a:rPr>
              <a:t>2</a:t>
            </a:r>
            <a:r>
              <a:rPr lang="zh-TW" altLang="en-US" sz="5400" dirty="0">
                <a:latin typeface="+mj-ea"/>
                <a:ea typeface="+mj-ea"/>
              </a:rPr>
              <a:t>分</a:t>
            </a:r>
            <a:endParaRPr lang="en-US" altLang="zh-TW" sz="5400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原住民族語</a:t>
            </a:r>
            <a:r>
              <a:rPr lang="zh-TW" altLang="en-US" dirty="0">
                <a:solidFill>
                  <a:srgbClr val="FF0000"/>
                </a:solidFill>
              </a:rPr>
              <a:t>初級</a:t>
            </a:r>
            <a:r>
              <a:rPr lang="zh-TW" altLang="en-US" dirty="0"/>
              <a:t>認證</a:t>
            </a:r>
            <a:r>
              <a:rPr lang="en-US" altLang="zh-TW" dirty="0"/>
              <a:t>[</a:t>
            </a:r>
            <a:r>
              <a:rPr lang="zh-TW" altLang="en-US" dirty="0">
                <a:solidFill>
                  <a:srgbClr val="FF0000"/>
                </a:solidFill>
              </a:rPr>
              <a:t>原住民族委員會</a:t>
            </a:r>
            <a:r>
              <a:rPr lang="en-US" altLang="zh-TW" dirty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客語</a:t>
            </a:r>
            <a:r>
              <a:rPr lang="zh-TW" altLang="en-US" dirty="0">
                <a:solidFill>
                  <a:srgbClr val="FF0000"/>
                </a:solidFill>
              </a:rPr>
              <a:t>初級</a:t>
            </a:r>
            <a:r>
              <a:rPr lang="zh-TW" altLang="en-US" dirty="0"/>
              <a:t>認證</a:t>
            </a:r>
            <a:r>
              <a:rPr lang="en-US" altLang="zh-TW" dirty="0"/>
              <a:t>[</a:t>
            </a:r>
            <a:r>
              <a:rPr lang="zh-TW" altLang="en-US" dirty="0">
                <a:solidFill>
                  <a:srgbClr val="FF0000"/>
                </a:solidFill>
              </a:rPr>
              <a:t>客家委員會</a:t>
            </a:r>
            <a:r>
              <a:rPr lang="en-US" altLang="zh-TW" dirty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/>
              <a:t>閩南語</a:t>
            </a:r>
            <a:r>
              <a:rPr lang="zh-TW" altLang="en-US" dirty="0">
                <a:solidFill>
                  <a:srgbClr val="FF0000"/>
                </a:solidFill>
              </a:rPr>
              <a:t>初級</a:t>
            </a:r>
            <a:r>
              <a:rPr lang="zh-TW" altLang="en-US" dirty="0"/>
              <a:t>認證</a:t>
            </a:r>
            <a:r>
              <a:rPr lang="en-US" altLang="zh-TW" dirty="0"/>
              <a:t>[</a:t>
            </a:r>
            <a:r>
              <a:rPr lang="zh-TW" altLang="en-US" dirty="0">
                <a:solidFill>
                  <a:srgbClr val="FF0000"/>
                </a:solidFill>
              </a:rPr>
              <a:t>教育部</a:t>
            </a:r>
            <a:r>
              <a:rPr lang="en-US" altLang="zh-TW" dirty="0"/>
              <a:t>]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755575" y="5244544"/>
            <a:ext cx="8118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0" dirty="0">
                <a:solidFill>
                  <a:srgbClr val="FFFF00"/>
                </a:solidFill>
                <a:latin typeface="+mj-ea"/>
                <a:ea typeface="+mj-ea"/>
              </a:rPr>
              <a:t>本土語言沒認證，多元學習也可以拿滿分</a:t>
            </a:r>
          </a:p>
        </p:txBody>
      </p:sp>
      <p:graphicFrame>
        <p:nvGraphicFramePr>
          <p:cNvPr id="34823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80288" y="1557338"/>
            <a:ext cx="1214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35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07370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原住民加分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5400" dirty="0">
                <a:latin typeface="+mj-ea"/>
                <a:ea typeface="+mj-ea"/>
              </a:rPr>
              <a:t>通過族語認證</a:t>
            </a:r>
            <a:r>
              <a:rPr lang="en-US" altLang="zh-TW" sz="5400" dirty="0">
                <a:latin typeface="+mj-ea"/>
                <a:ea typeface="+mj-ea"/>
              </a:rPr>
              <a:t>+35%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5400" dirty="0">
                <a:latin typeface="+mj-ea"/>
                <a:ea typeface="+mj-ea"/>
              </a:rPr>
              <a:t>未通過</a:t>
            </a:r>
            <a:r>
              <a:rPr lang="en-US" altLang="zh-TW" sz="5400" dirty="0">
                <a:latin typeface="+mj-ea"/>
                <a:ea typeface="+mj-ea"/>
              </a:rPr>
              <a:t>+10%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>
                <a:latin typeface="+mj-ea"/>
                <a:ea typeface="+mj-ea"/>
              </a:rPr>
              <a:t>每年九月報名</a:t>
            </a:r>
            <a:r>
              <a:rPr lang="zh-TW" altLang="en-US" sz="6600" dirty="0">
                <a:solidFill>
                  <a:srgbClr val="FF0000"/>
                </a:solidFill>
                <a:latin typeface="+mj-ea"/>
                <a:ea typeface="+mj-ea"/>
              </a:rPr>
              <a:t>族語精進班</a:t>
            </a:r>
            <a:endParaRPr lang="en-US" altLang="zh-TW" sz="6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129227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38113"/>
            <a:ext cx="7543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超額比序</a:t>
            </a:r>
            <a:r>
              <a:rPr lang="zh-TW" dirty="0">
                <a:solidFill>
                  <a:srgbClr val="FF0000"/>
                </a:solidFill>
              </a:rPr>
              <a:t>同分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時怎麼辦？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700808"/>
            <a:ext cx="8712968" cy="44116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低收入戶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適性輔導、多元學習</a:t>
            </a:r>
            <a:r>
              <a:rPr lang="zh-TW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教育會考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A6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B4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C2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總分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志願序總分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會考等級標示總點數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(A++:7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~</a:t>
            </a:r>
            <a:r>
              <a:rPr lang="en-US" altLang="zh-TW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C:1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不獨厚單科，科科等值，共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點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會考國文、數學、英文、社會、自然單科標示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(A++  A+  A  B++  B+   B   C)</a:t>
            </a:r>
            <a:endParaRPr lang="zh-TW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948488" y="549275"/>
            <a:ext cx="719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適性輔導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027988" y="47625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教育會考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667625" y="1484313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多元學習</a:t>
            </a:r>
          </a:p>
        </p:txBody>
      </p:sp>
      <p:graphicFrame>
        <p:nvGraphicFramePr>
          <p:cNvPr id="35847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19925" y="54927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適性輔導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101013" y="476250"/>
            <a:ext cx="719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教育會考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96188" y="1557338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0" dirty="0">
                <a:solidFill>
                  <a:schemeClr val="bg1"/>
                </a:solidFill>
                <a:latin typeface="+mn-ea"/>
                <a:ea typeface="+mn-ea"/>
              </a:rPr>
              <a:t>多元學習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升學方式</a:t>
            </a:r>
            <a:r>
              <a:rPr lang="en-US" alt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(</a:t>
            </a:r>
            <a:r>
              <a:rPr 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二</a:t>
            </a:r>
            <a:r>
              <a:rPr lang="en-US" alt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) </a:t>
            </a:r>
            <a:r>
              <a:rPr 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特色招生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6600" dirty="0">
                <a:latin typeface="+mj-ea"/>
                <a:ea typeface="+mj-ea"/>
              </a:rPr>
              <a:t>特招有兩種：</a:t>
            </a:r>
            <a:endParaRPr lang="en-US" altLang="zh-TW" sz="6600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/>
              <a:t>與免試同時：</a:t>
            </a:r>
            <a:endParaRPr lang="en-US" altLang="zh-TW" sz="4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>
                <a:latin typeface="+mj-ea"/>
                <a:ea typeface="+mj-ea"/>
              </a:rPr>
              <a:t>1.</a:t>
            </a:r>
            <a:r>
              <a:rPr lang="zh-TW" altLang="en-US" sz="4400" dirty="0">
                <a:latin typeface="+mj-ea"/>
                <a:ea typeface="+mj-ea"/>
              </a:rPr>
              <a:t> 甄選入學 </a:t>
            </a:r>
            <a:r>
              <a:rPr lang="en-US" altLang="zh-TW" sz="4400" dirty="0">
                <a:latin typeface="+mj-ea"/>
                <a:ea typeface="+mj-ea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考術科</a:t>
            </a:r>
            <a:r>
              <a:rPr lang="en-US" altLang="zh-TW" sz="4400" dirty="0">
                <a:latin typeface="+mj-ea"/>
                <a:ea typeface="+mj-ea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>
                <a:latin typeface="+mj-ea"/>
                <a:ea typeface="+mj-ea"/>
              </a:rPr>
              <a:t>2.</a:t>
            </a:r>
            <a:r>
              <a:rPr lang="zh-TW" altLang="en-US" sz="4400" dirty="0">
                <a:latin typeface="+mj-ea"/>
                <a:ea typeface="+mj-ea"/>
              </a:rPr>
              <a:t> 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考試</a:t>
            </a:r>
            <a:r>
              <a:rPr lang="zh-TW" altLang="en-US" sz="4400" dirty="0">
                <a:latin typeface="+mj-ea"/>
                <a:ea typeface="+mj-ea"/>
              </a:rPr>
              <a:t>分發入學 </a:t>
            </a:r>
            <a:r>
              <a:rPr lang="en-US" altLang="zh-TW" sz="4400" dirty="0">
                <a:latin typeface="+mj-ea"/>
                <a:ea typeface="+mj-ea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考學科</a:t>
            </a:r>
            <a:r>
              <a:rPr lang="en-US" altLang="zh-TW" sz="4400" dirty="0">
                <a:latin typeface="+mj-ea"/>
                <a:ea typeface="+mj-ea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二</a:t>
            </a:r>
            <a:r>
              <a:rPr lang="en-US" alt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特色招生</a:t>
            </a:r>
            <a:br>
              <a:rPr lang="en-US" altLang="zh-TW" dirty="0">
                <a:solidFill>
                  <a:schemeClr val="accent4"/>
                </a:solidFill>
              </a:rPr>
            </a:br>
            <a:r>
              <a:rPr lang="zh-TW" dirty="0">
                <a:solidFill>
                  <a:srgbClr val="FF0000"/>
                </a:solidFill>
              </a:rPr>
              <a:t>甄選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入學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/>
              <a:t>藝術才能、體育、職業類科</a:t>
            </a:r>
            <a:endParaRPr lang="en-US" altLang="zh-TW" sz="4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/>
              <a:t>需考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術科</a:t>
            </a:r>
            <a:r>
              <a:rPr lang="zh-TW" altLang="en-US" sz="4400" dirty="0"/>
              <a:t>測驗</a:t>
            </a:r>
            <a:endParaRPr lang="en-US" altLang="zh-TW" sz="4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/>
              <a:t>可與免試入學同時報名</a:t>
            </a:r>
            <a:endParaRPr lang="en-US" altLang="zh-TW" sz="4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/>
              <a:t>與免試同時放榜，可擇一報到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112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年桃連區特色招生</a:t>
            </a:r>
            <a:br>
              <a:rPr lang="en-US" altLang="zh-TW" sz="4800" dirty="0">
                <a:solidFill>
                  <a:schemeClr val="accent4"/>
                </a:solidFill>
              </a:rPr>
            </a:br>
            <a:r>
              <a:rPr lang="zh-TW" sz="4800" dirty="0">
                <a:solidFill>
                  <a:srgbClr val="FF0000"/>
                </a:solidFill>
              </a:rPr>
              <a:t>甄選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入學招生班科</a:t>
            </a:r>
          </a:p>
        </p:txBody>
      </p:sp>
      <p:sp>
        <p:nvSpPr>
          <p:cNvPr id="44034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 lnSpcReduction="20000"/>
          </a:bodyPr>
          <a:lstStyle/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音樂</a:t>
            </a:r>
            <a:r>
              <a:rPr lang="zh-TW" altLang="en-US" sz="3800" dirty="0">
                <a:latin typeface="+mj-ea"/>
                <a:ea typeface="+mj-ea"/>
              </a:rPr>
              <a:t>、</a:t>
            </a:r>
            <a:r>
              <a:rPr lang="zh-TW" altLang="zh-TW" sz="3800" dirty="0">
                <a:latin typeface="+mj-ea"/>
                <a:ea typeface="+mj-ea"/>
              </a:rPr>
              <a:t>舞蹈、美術、表演藝術</a:t>
            </a:r>
            <a:r>
              <a:rPr lang="en-US" altLang="zh-TW" sz="3800" dirty="0">
                <a:latin typeface="+mj-ea"/>
                <a:ea typeface="+mj-ea"/>
              </a:rPr>
              <a:t>(</a:t>
            </a:r>
            <a:r>
              <a:rPr lang="zh-TW" altLang="en-US" sz="3800" dirty="0">
                <a:latin typeface="+mj-ea"/>
                <a:ea typeface="+mj-ea"/>
              </a:rPr>
              <a:t>戲劇</a:t>
            </a:r>
            <a:r>
              <a:rPr lang="en-US" altLang="zh-TW" sz="3800" dirty="0">
                <a:latin typeface="+mj-ea"/>
                <a:ea typeface="+mj-ea"/>
              </a:rPr>
              <a:t>)</a:t>
            </a:r>
            <a:endParaRPr lang="zh-TW" altLang="zh-TW" sz="3800" dirty="0">
              <a:latin typeface="+mj-ea"/>
              <a:ea typeface="+mj-ea"/>
            </a:endParaRP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體育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農業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資訊技術、資料處理、多媒體設計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觀光、國際貿易、應用外語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餐飲管理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廣告設計、時尚造型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幼兒保育</a:t>
            </a: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zh-TW" sz="3800" dirty="0">
                <a:latin typeface="+mj-ea"/>
                <a:ea typeface="+mj-ea"/>
              </a:rPr>
              <a:t>流通管理、飛機修護、電機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6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升學方式</a:t>
            </a:r>
            <a:r>
              <a:rPr lang="en-US" alt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(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二</a:t>
            </a:r>
            <a:r>
              <a:rPr lang="en-US" alt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) 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特色招生</a:t>
            </a:r>
            <a:br>
              <a:rPr lang="en-US" alt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</a:br>
            <a:r>
              <a:rPr lang="zh-TW" sz="4800" dirty="0">
                <a:solidFill>
                  <a:srgbClr val="FF0000"/>
                </a:solidFill>
                <a:latin typeface="+mj-ea"/>
              </a:rPr>
              <a:t>考試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分發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00200"/>
            <a:ext cx="8075240" cy="45259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▓</a:t>
            </a:r>
            <a:r>
              <a:rPr lang="en-US" altLang="zh-TW" sz="3600" dirty="0">
                <a:latin typeface="+mj-ea"/>
                <a:ea typeface="+mj-ea"/>
              </a:rPr>
              <a:t>112</a:t>
            </a:r>
            <a:r>
              <a:rPr lang="zh-TW" altLang="en-US" sz="3600" dirty="0">
                <a:latin typeface="+mj-ea"/>
                <a:ea typeface="+mj-ea"/>
              </a:rPr>
              <a:t>年桃連區僅有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大園高中 </a:t>
            </a:r>
            <a:endParaRPr lang="en-US" altLang="zh-TW" sz="36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zh-TW" altLang="en-US" sz="3600" dirty="0">
                <a:latin typeface="+mj-ea"/>
                <a:ea typeface="+mj-ea"/>
              </a:rPr>
              <a:t>有開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特招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考試</a:t>
            </a:r>
            <a:r>
              <a:rPr lang="zh-TW" altLang="en-US" sz="3600" dirty="0">
                <a:latin typeface="+mj-ea"/>
                <a:ea typeface="+mj-ea"/>
              </a:rPr>
              <a:t>分發入學招生管道。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>
                <a:latin typeface="+mj-ea"/>
                <a:ea typeface="+mj-ea"/>
              </a:rPr>
              <a:t>     (</a:t>
            </a:r>
            <a:r>
              <a:rPr lang="zh-TW" altLang="en-US" sz="3600" dirty="0">
                <a:latin typeface="+mj-ea"/>
                <a:ea typeface="+mj-ea"/>
              </a:rPr>
              <a:t>國際文憑課程</a:t>
            </a:r>
            <a:r>
              <a:rPr lang="en-US" altLang="zh-TW" sz="3600" dirty="0">
                <a:latin typeface="+mj-ea"/>
                <a:ea typeface="+mj-ea"/>
              </a:rPr>
              <a:t>(</a:t>
            </a:r>
            <a:r>
              <a:rPr lang="en-US" altLang="zh-TW" sz="3600" dirty="0" err="1">
                <a:latin typeface="+mj-ea"/>
                <a:ea typeface="+mj-ea"/>
              </a:rPr>
              <a:t>IBDP</a:t>
            </a:r>
            <a:r>
              <a:rPr lang="en-US" altLang="zh-TW" sz="3600" dirty="0">
                <a:latin typeface="+mj-ea"/>
                <a:ea typeface="+mj-ea"/>
              </a:rPr>
              <a:t>)</a:t>
            </a:r>
            <a:r>
              <a:rPr lang="zh-TW" altLang="en-US" sz="3600" dirty="0">
                <a:latin typeface="+mj-ea"/>
                <a:ea typeface="+mj-ea"/>
              </a:rPr>
              <a:t>專班</a:t>
            </a:r>
            <a:r>
              <a:rPr lang="en-US" altLang="zh-TW" sz="3600" dirty="0">
                <a:latin typeface="+mj-ea"/>
                <a:ea typeface="+mj-ea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>
                <a:latin typeface="新細明體" panose="02020500000000000000" pitchFamily="18" charset="-120"/>
              </a:rPr>
              <a:t>▓</a:t>
            </a:r>
            <a:r>
              <a:rPr lang="zh-TW" altLang="en-US" sz="3600" dirty="0">
                <a:latin typeface="新細明體" panose="02020500000000000000" pitchFamily="18" charset="-120"/>
              </a:rPr>
              <a:t>錄取門檻：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>
                <a:latin typeface="新細明體" panose="02020500000000000000" pitchFamily="18" charset="-120"/>
              </a:rPr>
              <a:t>    112 </a:t>
            </a:r>
            <a:r>
              <a:rPr lang="zh-TW" altLang="en-US" sz="3600" dirty="0">
                <a:latin typeface="新細明體" panose="02020500000000000000" pitchFamily="18" charset="-120"/>
              </a:rPr>
              <a:t>年或 </a:t>
            </a:r>
            <a:r>
              <a:rPr lang="en-US" altLang="zh-TW" sz="3600" dirty="0">
                <a:latin typeface="新細明體" panose="02020500000000000000" pitchFamily="18" charset="-120"/>
              </a:rPr>
              <a:t>111 </a:t>
            </a:r>
            <a:r>
              <a:rPr lang="zh-TW" altLang="en-US" sz="3600" dirty="0">
                <a:latin typeface="新細明體" panose="02020500000000000000" pitchFamily="18" charset="-120"/>
              </a:rPr>
              <a:t>年國中教育會考成績應達</a:t>
            </a:r>
            <a:endParaRPr lang="en-US" altLang="zh-TW" sz="3600" dirty="0">
              <a:latin typeface="新細明體" panose="02020500000000000000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>
                <a:latin typeface="新細明體" panose="02020500000000000000" pitchFamily="18" charset="-120"/>
              </a:rPr>
              <a:t>   </a:t>
            </a:r>
            <a:r>
              <a:rPr lang="zh-TW" altLang="en-US" sz="3600" dirty="0">
                <a:latin typeface="新細明體" panose="02020500000000000000" pitchFamily="18" charset="-120"/>
              </a:rPr>
              <a:t> </a:t>
            </a:r>
            <a:r>
              <a:rPr lang="en-US" altLang="zh-TW" sz="3600" dirty="0">
                <a:latin typeface="新細明體" panose="02020500000000000000" pitchFamily="18" charset="-120"/>
              </a:rPr>
              <a:t>2 </a:t>
            </a:r>
            <a:r>
              <a:rPr lang="zh-TW" altLang="en-US" sz="3600" dirty="0">
                <a:latin typeface="新細明體" panose="02020500000000000000" pitchFamily="18" charset="-120"/>
              </a:rPr>
              <a:t>科精熟</a:t>
            </a:r>
            <a:r>
              <a:rPr lang="en-US" altLang="zh-TW" sz="3600" dirty="0">
                <a:latin typeface="新細明體" panose="02020500000000000000" pitchFamily="18" charset="-120"/>
              </a:rPr>
              <a:t>(A)</a:t>
            </a:r>
            <a:r>
              <a:rPr lang="zh-TW" altLang="en-US" sz="3600" dirty="0">
                <a:latin typeface="新細明體" panose="02020500000000000000" pitchFamily="18" charset="-120"/>
              </a:rPr>
              <a:t>及 </a:t>
            </a:r>
            <a:r>
              <a:rPr lang="en-US" altLang="zh-TW" sz="3600" dirty="0">
                <a:latin typeface="新細明體" panose="02020500000000000000" pitchFamily="18" charset="-120"/>
              </a:rPr>
              <a:t>3 </a:t>
            </a:r>
            <a:r>
              <a:rPr lang="zh-TW" altLang="en-US" sz="3600" dirty="0">
                <a:latin typeface="新細明體" panose="02020500000000000000" pitchFamily="18" charset="-120"/>
              </a:rPr>
              <a:t>科基礎</a:t>
            </a:r>
            <a:r>
              <a:rPr lang="en-US" altLang="zh-TW" sz="3600" dirty="0">
                <a:latin typeface="新細明體" panose="02020500000000000000" pitchFamily="18" charset="-120"/>
              </a:rPr>
              <a:t>(B)</a:t>
            </a:r>
            <a:r>
              <a:rPr lang="zh-TW" altLang="en-US" sz="3600" dirty="0">
                <a:latin typeface="新細明體" panose="02020500000000000000" pitchFamily="18" charset="-120"/>
              </a:rPr>
              <a:t>以上。</a:t>
            </a:r>
            <a:endParaRPr lang="en-US" altLang="zh-TW" sz="3600" dirty="0"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>
                <a:latin typeface="+mj-ea"/>
                <a:ea typeface="+mj-ea"/>
              </a:rPr>
              <a:t>    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7504" y="197768"/>
            <a:ext cx="7776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112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年桃連區特色招生</a:t>
            </a:r>
            <a:br>
              <a:rPr lang="en-US" altLang="zh-TW" sz="4800" dirty="0">
                <a:solidFill>
                  <a:schemeClr val="accent4"/>
                </a:solidFill>
              </a:rPr>
            </a:br>
            <a:r>
              <a:rPr lang="zh-TW" sz="4800" dirty="0">
                <a:solidFill>
                  <a:srgbClr val="FF0000"/>
                </a:solidFill>
              </a:rPr>
              <a:t>考試</a:t>
            </a:r>
            <a:r>
              <a:rPr lang="zh-TW" sz="4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入學招生班科</a:t>
            </a:r>
          </a:p>
        </p:txBody>
      </p:sp>
      <p:sp>
        <p:nvSpPr>
          <p:cNvPr id="46082" name="內容版面配置區 1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3701008"/>
          </a:xfrm>
        </p:spPr>
        <p:txBody>
          <a:bodyPr rtlCol="0">
            <a:normAutofit/>
          </a:bodyPr>
          <a:lstStyle/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solidFill>
                  <a:srgbClr val="FFFF00"/>
                </a:solidFill>
                <a:latin typeface="+mj-ea"/>
                <a:ea typeface="+mj-ea"/>
              </a:rPr>
              <a:t>大園國際高中</a:t>
            </a:r>
            <a:r>
              <a:rPr lang="zh-TW" altLang="en-US" dirty="0">
                <a:latin typeface="+mj-ea"/>
                <a:ea typeface="+mj-ea"/>
              </a:rPr>
              <a:t>：國際文憑課程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en-US" altLang="zh-TW" dirty="0" err="1">
                <a:latin typeface="+mj-ea"/>
                <a:ea typeface="+mj-ea"/>
              </a:rPr>
              <a:t>IBDP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專班</a:t>
            </a:r>
            <a:endParaRPr lang="en-US" altLang="zh-TW" dirty="0">
              <a:latin typeface="+mj-ea"/>
              <a:ea typeface="+mj-ea"/>
            </a:endParaRP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latin typeface="+mj-ea"/>
                <a:ea typeface="+mj-ea"/>
              </a:rPr>
              <a:t>考科：英語閱讀與寫作</a:t>
            </a:r>
            <a:endParaRPr lang="en-US" altLang="zh-TW" dirty="0">
              <a:latin typeface="+mj-ea"/>
              <a:ea typeface="+mj-ea"/>
            </a:endParaRPr>
          </a:p>
          <a:p>
            <a:pPr eaLnBrk="1" fontAlgn="t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目錄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5400" dirty="0">
                <a:latin typeface="+mj-ea"/>
                <a:ea typeface="+mj-ea"/>
              </a:rPr>
              <a:t>1.</a:t>
            </a:r>
            <a:r>
              <a:rPr lang="zh-TW" altLang="en-US" sz="5400" dirty="0">
                <a:latin typeface="+mj-ea"/>
                <a:ea typeface="+mj-ea"/>
              </a:rPr>
              <a:t> 「升學管道」有哪些</a:t>
            </a:r>
            <a:r>
              <a:rPr lang="en-US" altLang="zh-TW" sz="5400" dirty="0">
                <a:latin typeface="+mj-ea"/>
                <a:ea typeface="+mj-ea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sz="4400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5400" dirty="0">
                <a:latin typeface="+mj-ea"/>
                <a:ea typeface="+mj-ea"/>
              </a:rPr>
              <a:t>2.</a:t>
            </a:r>
            <a:r>
              <a:rPr lang="zh-TW" altLang="en-US" sz="5400" dirty="0">
                <a:latin typeface="+mj-ea"/>
                <a:ea typeface="+mj-ea"/>
              </a:rPr>
              <a:t>什麼是</a:t>
            </a:r>
            <a:r>
              <a:rPr lang="zh-TW" altLang="en-US" sz="5400" dirty="0">
                <a:latin typeface="細明體"/>
                <a:ea typeface="細明體"/>
              </a:rPr>
              <a:t>「</a:t>
            </a:r>
            <a:r>
              <a:rPr lang="zh-TW" altLang="en-US" sz="5400" dirty="0">
                <a:latin typeface="+mj-ea"/>
                <a:ea typeface="+mj-ea"/>
              </a:rPr>
              <a:t>超額比序積分</a:t>
            </a:r>
            <a:r>
              <a:rPr lang="zh-TW" altLang="en-US" sz="5400" dirty="0">
                <a:latin typeface="細明體"/>
                <a:ea typeface="細明體"/>
              </a:rPr>
              <a:t>」</a:t>
            </a:r>
            <a:r>
              <a:rPr lang="en-US" altLang="zh-TW" sz="5400" dirty="0">
                <a:latin typeface="+mj-ea"/>
                <a:ea typeface="+mj-ea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784976" cy="24342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7</a:t>
            </a:r>
            <a:r>
              <a:rPr lang="zh-TW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年級</a:t>
            </a:r>
            <a:r>
              <a:rPr lang="zh-TW" altLang="en-US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請持續</a:t>
            </a:r>
            <a:r>
              <a:rPr lang="zh-TW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累積超額比序積分</a:t>
            </a:r>
            <a:r>
              <a:rPr lang="en-US" altLang="zh-TW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~</a:t>
            </a:r>
            <a:endParaRPr lang="zh-TW" sz="6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16163"/>
            <a:ext cx="8229600" cy="3921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課業要認真，至少要及格。</a:t>
            </a:r>
            <a:r>
              <a:rPr lang="en-US" altLang="zh-TW" sz="4400" dirty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該補考要補考</a:t>
            </a:r>
            <a:r>
              <a:rPr lang="en-US" altLang="zh-TW" sz="4400" dirty="0">
                <a:solidFill>
                  <a:srgbClr val="FFFF00"/>
                </a:solidFill>
                <a:latin typeface="+mj-ea"/>
                <a:ea typeface="+mj-ea"/>
              </a:rPr>
              <a:t>) </a:t>
            </a: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。</a:t>
            </a:r>
            <a:endParaRPr lang="en-US" altLang="zh-TW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趕緊完成志工服務時數。</a:t>
            </a:r>
            <a:endParaRPr lang="en-US" altLang="zh-TW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j-ea"/>
                <a:ea typeface="+mj-ea"/>
              </a:rPr>
              <a:t>品德表現要優良，多得獎勵避免記過。</a:t>
            </a:r>
            <a:endParaRPr lang="en-US" altLang="zh-TW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sz="4400" dirty="0">
              <a:solidFill>
                <a:srgbClr val="FFFF00"/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sz="4000" dirty="0">
              <a:solidFill>
                <a:srgbClr val="FFFF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+mj-ea"/>
              </a:rPr>
              <a:t>迷思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3600" dirty="0">
                <a:solidFill>
                  <a:srgbClr val="FF3399"/>
                </a:solidFill>
                <a:latin typeface="+mj-ea"/>
                <a:ea typeface="+mj-ea"/>
              </a:rPr>
              <a:t>不採計在校成績？</a:t>
            </a:r>
            <a:b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600" dirty="0">
                <a:latin typeface="+mj-ea"/>
                <a:ea typeface="+mj-ea"/>
              </a:rPr>
              <a:t>如太多領域不及格，將影響免試</a:t>
            </a:r>
            <a:br>
              <a:rPr lang="en-US" altLang="zh-TW" sz="3600" dirty="0">
                <a:latin typeface="+mj-ea"/>
                <a:ea typeface="+mj-ea"/>
              </a:rPr>
            </a:br>
            <a:r>
              <a:rPr lang="zh-TW" altLang="en-US" sz="3600" dirty="0">
                <a:latin typeface="+mj-ea"/>
                <a:ea typeface="+mj-ea"/>
              </a:rPr>
              <a:t>「均衡學習</a:t>
            </a:r>
            <a:r>
              <a:rPr lang="zh-TW" altLang="en-US" sz="3600" dirty="0">
                <a:latin typeface="細明體"/>
                <a:ea typeface="細明體"/>
              </a:rPr>
              <a:t>」</a:t>
            </a:r>
            <a:r>
              <a:rPr lang="zh-TW" altLang="en-US" sz="3600" dirty="0">
                <a:latin typeface="+mj-ea"/>
                <a:ea typeface="+mj-ea"/>
              </a:rPr>
              <a:t>、「畢業資格</a:t>
            </a:r>
            <a:r>
              <a:rPr lang="zh-TW" altLang="en-US" sz="3600" dirty="0">
                <a:latin typeface="細明體"/>
                <a:ea typeface="細明體"/>
              </a:rPr>
              <a:t>」</a:t>
            </a:r>
            <a:r>
              <a:rPr lang="zh-TW" altLang="en-US" sz="3600" dirty="0">
                <a:latin typeface="+mj-ea"/>
                <a:ea typeface="+mj-ea"/>
              </a:rPr>
              <a:t>，</a:t>
            </a:r>
            <a:br>
              <a:rPr lang="en-US" altLang="zh-TW" sz="3600" dirty="0">
                <a:latin typeface="+mj-ea"/>
                <a:ea typeface="+mj-ea"/>
              </a:rPr>
            </a:br>
            <a:r>
              <a:rPr lang="zh-TW" altLang="en-US" sz="3600" dirty="0">
                <a:latin typeface="+mj-ea"/>
                <a:ea typeface="+mj-ea"/>
              </a:rPr>
              <a:t>在校表現不良亦影響</a:t>
            </a:r>
            <a:r>
              <a:rPr lang="zh-TW" altLang="en-US" sz="3600" dirty="0">
                <a:latin typeface="細明體"/>
                <a:ea typeface="細明體"/>
              </a:rPr>
              <a:t>「</a:t>
            </a:r>
            <a:r>
              <a:rPr lang="zh-TW" altLang="en-US" sz="3600" dirty="0">
                <a:latin typeface="+mj-ea"/>
                <a:ea typeface="+mj-ea"/>
              </a:rPr>
              <a:t>品德表現</a:t>
            </a:r>
            <a:r>
              <a:rPr lang="zh-TW" altLang="en-US" sz="3600" dirty="0">
                <a:latin typeface="細明體"/>
                <a:ea typeface="細明體"/>
              </a:rPr>
              <a:t>」</a:t>
            </a:r>
            <a:r>
              <a:rPr lang="zh-TW" altLang="en-US" sz="3600" dirty="0">
                <a:latin typeface="+mj-ea"/>
                <a:ea typeface="+mj-ea"/>
              </a:rPr>
              <a:t>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4000" dirty="0">
                <a:solidFill>
                  <a:srgbClr val="FF3399"/>
                </a:solidFill>
                <a:latin typeface="+mj-ea"/>
                <a:ea typeface="+mj-ea"/>
              </a:rPr>
              <a:t>免試就不用考試？</a:t>
            </a:r>
            <a:br>
              <a:rPr lang="zh-TW" altLang="en-US" sz="4000" dirty="0">
                <a:latin typeface="+mj-ea"/>
                <a:ea typeface="+mj-ea"/>
              </a:rPr>
            </a:br>
            <a:r>
              <a:rPr lang="zh-TW" altLang="en-US" sz="4000" dirty="0">
                <a:latin typeface="+mj-ea"/>
                <a:ea typeface="+mj-ea"/>
              </a:rPr>
              <a:t>免試一定要考</a:t>
            </a: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會考</a:t>
            </a:r>
            <a:r>
              <a:rPr lang="zh-TW" altLang="en-US" sz="4000" dirty="0">
                <a:latin typeface="+mj-ea"/>
                <a:ea typeface="+mj-ea"/>
              </a:rPr>
              <a:t>、特招有</a:t>
            </a: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術科</a:t>
            </a:r>
            <a:r>
              <a:rPr lang="zh-TW" altLang="en-US" sz="4000" dirty="0">
                <a:latin typeface="+mj-ea"/>
                <a:ea typeface="+mj-ea"/>
              </a:rPr>
              <a:t>和</a:t>
            </a:r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學科</a:t>
            </a:r>
            <a:r>
              <a:rPr lang="zh-TW" altLang="en-US" sz="4000" dirty="0">
                <a:latin typeface="+mj-ea"/>
                <a:ea typeface="+mj-ea"/>
              </a:rPr>
              <a:t>測驗。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7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endParaRPr lang="zh-TW" dirty="0"/>
          </a:p>
        </p:txBody>
      </p:sp>
      <p:sp>
        <p:nvSpPr>
          <p:cNvPr id="4505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8"/>
            <a:ext cx="7772400" cy="1500187"/>
          </a:xfrm>
        </p:spPr>
        <p:txBody>
          <a:bodyPr/>
          <a:lstStyle/>
          <a:p>
            <a:pPr eaLnBrk="1" hangingPunct="1"/>
            <a:r>
              <a:rPr lang="en-US" altLang="zh-TW" sz="6600" b="1"/>
              <a:t>Q&amp;A</a:t>
            </a:r>
            <a:endParaRPr lang="zh-TW" sz="66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b="1" dirty="0">
                <a:solidFill>
                  <a:schemeClr val="tx1"/>
                </a:solidFill>
                <a:latin typeface="+mj-ea"/>
              </a:rPr>
              <a:t>有獎徵答</a:t>
            </a:r>
            <a:endParaRPr lang="zh-TW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zh-TW" altLang="en-US" dirty="0"/>
              <a:t>輔導組長的辦公室在哪裡</a:t>
            </a:r>
            <a:r>
              <a:rPr lang="en-US" altLang="zh-TW" dirty="0"/>
              <a:t>?</a:t>
            </a:r>
          </a:p>
          <a:p>
            <a:pPr marL="514350" indent="-514350" eaLnBrk="1" hangingPunct="1">
              <a:buFont typeface="Wingdings 2" pitchFamily="18" charset="2"/>
              <a:buAutoNum type="alphaUcParenBoth"/>
              <a:defRPr/>
            </a:pPr>
            <a:r>
              <a:rPr lang="zh-TW" altLang="en-US" dirty="0"/>
              <a:t>學務處</a:t>
            </a:r>
            <a:endParaRPr lang="en-US" altLang="zh-TW" dirty="0"/>
          </a:p>
          <a:p>
            <a:pPr marL="514350" indent="-514350" eaLnBrk="1" hangingPunct="1">
              <a:buFont typeface="Wingdings 2" pitchFamily="18" charset="2"/>
              <a:buAutoNum type="alphaUcParenBoth"/>
              <a:defRPr/>
            </a:pPr>
            <a:r>
              <a:rPr lang="zh-TW" altLang="en-US" dirty="0"/>
              <a:t>輔導室</a:t>
            </a:r>
            <a:endParaRPr lang="en-US" altLang="zh-TW" dirty="0"/>
          </a:p>
          <a:p>
            <a:pPr marL="514350" indent="-514350" eaLnBrk="1" hangingPunct="1">
              <a:buFont typeface="Wingdings 2" pitchFamily="18" charset="2"/>
              <a:buAutoNum type="alphaUcParenBoth"/>
              <a:defRPr/>
            </a:pPr>
            <a:r>
              <a:rPr lang="zh-TW" altLang="en-US" dirty="0"/>
              <a:t>教務處</a:t>
            </a:r>
            <a:endParaRPr lang="en-US" altLang="zh-TW" dirty="0"/>
          </a:p>
          <a:p>
            <a:pPr marL="514350" indent="-514350" eaLnBrk="1" hangingPunct="1">
              <a:buFont typeface="Wingdings 2" pitchFamily="18" charset="2"/>
              <a:buAutoNum type="alphaUcParenBoth"/>
              <a:defRPr/>
            </a:pPr>
            <a:r>
              <a:rPr lang="zh-TW" altLang="en-US" dirty="0"/>
              <a:t>總務處                              </a:t>
            </a:r>
            <a:endParaRPr lang="en-US" altLang="zh-TW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解答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</a:rPr>
              <a:t>(B)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輔導室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解答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個禮拜</a:t>
            </a:r>
            <a:b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47107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844675"/>
            <a:ext cx="7772400" cy="1500188"/>
          </a:xfrm>
        </p:spPr>
        <p:txBody>
          <a:bodyPr/>
          <a:lstStyle/>
          <a:p>
            <a:pPr eaLnBrk="1" hangingPunct="1"/>
            <a:r>
              <a:rPr lang="en-US" altLang="zh-TW" dirty="0"/>
              <a:t>2.</a:t>
            </a:r>
            <a:r>
              <a:rPr lang="zh-TW" dirty="0"/>
              <a:t> </a:t>
            </a:r>
            <a:r>
              <a:rPr lang="zh-TW" altLang="en-US" dirty="0"/>
              <a:t>本屆七年級</a:t>
            </a:r>
            <a:r>
              <a:rPr lang="en-US" altLang="zh-TW" dirty="0"/>
              <a:t>(</a:t>
            </a:r>
            <a:r>
              <a:rPr lang="zh-TW" altLang="en-US" dirty="0"/>
              <a:t>新生</a:t>
            </a:r>
            <a:r>
              <a:rPr lang="en-US" altLang="zh-TW" dirty="0"/>
              <a:t>)</a:t>
            </a:r>
            <a:r>
              <a:rPr lang="zh-TW" altLang="en-US" dirty="0"/>
              <a:t>的</a:t>
            </a:r>
            <a:r>
              <a:rPr lang="zh-TW" dirty="0"/>
              <a:t>國中教育會考在什麼時候</a:t>
            </a:r>
            <a:r>
              <a:rPr lang="en-US" altLang="zh-TW" dirty="0"/>
              <a:t>?</a:t>
            </a:r>
          </a:p>
          <a:p>
            <a:pPr eaLnBrk="1" hangingPunct="1"/>
            <a:r>
              <a:rPr lang="en-US" altLang="zh-TW" dirty="0"/>
              <a:t>(</a:t>
            </a:r>
            <a:r>
              <a:rPr lang="zh-TW" altLang="en-US" dirty="0"/>
              <a:t>提示</a:t>
            </a:r>
            <a:r>
              <a:rPr lang="en-US" altLang="zh-TW" dirty="0">
                <a:latin typeface="微軟正黑體"/>
                <a:ea typeface="微軟正黑體"/>
              </a:rPr>
              <a:t>：</a:t>
            </a:r>
            <a:r>
              <a:rPr lang="en-US" altLang="zh-TW" dirty="0"/>
              <a:t>115</a:t>
            </a:r>
            <a:r>
              <a:rPr lang="zh-TW" altLang="en-US" dirty="0"/>
              <a:t>年五月的第    個禮拜的六</a:t>
            </a:r>
            <a:r>
              <a:rPr lang="en-US" altLang="zh-TW" dirty="0"/>
              <a:t>.</a:t>
            </a:r>
            <a:r>
              <a:rPr lang="zh-TW" altLang="en-US" dirty="0"/>
              <a:t>日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288" y="476250"/>
            <a:ext cx="59769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+mj-ea"/>
                <a:ea typeface="+mj-ea"/>
              </a:rPr>
              <a:t>有獎徵答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b="1" dirty="0">
                <a:solidFill>
                  <a:schemeClr val="tx1"/>
                </a:solidFill>
                <a:latin typeface="+mj-ea"/>
              </a:rPr>
              <a:t>有獎徵答</a:t>
            </a:r>
            <a:r>
              <a:rPr lang="zh-TW" dirty="0">
                <a:latin typeface="+mj-ea"/>
              </a:rPr>
              <a:t> 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TW" dirty="0"/>
              <a:t>3.</a:t>
            </a:r>
            <a:r>
              <a:rPr lang="zh-TW" altLang="en-US" dirty="0"/>
              <a:t> 超額比序積分總共幾分</a:t>
            </a:r>
            <a:r>
              <a:rPr lang="en-US" altLang="zh-TW" dirty="0"/>
              <a:t>?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解答</a:t>
            </a:r>
            <a:r>
              <a:rPr lang="en-US" altLang="zh-TW" sz="48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4800" dirty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分。</a:t>
            </a:r>
            <a:endParaRPr lang="en-US" altLang="zh-TW" sz="48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b="1" dirty="0">
                <a:solidFill>
                  <a:schemeClr val="tx1"/>
                </a:solidFill>
                <a:latin typeface="+mj-ea"/>
              </a:rPr>
              <a:t>有獎徵答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TW" sz="4400" dirty="0">
                <a:latin typeface="+mj-ea"/>
                <a:ea typeface="+mj-ea"/>
              </a:rPr>
              <a:t>4. </a:t>
            </a:r>
            <a:r>
              <a:rPr lang="zh-TW" altLang="en-US" sz="4400" dirty="0">
                <a:latin typeface="+mj-ea"/>
                <a:ea typeface="+mj-ea"/>
              </a:rPr>
              <a:t>升學有幾個管道</a:t>
            </a:r>
            <a:r>
              <a:rPr lang="en-US" altLang="zh-TW" sz="4400" dirty="0">
                <a:latin typeface="+mj-ea"/>
                <a:ea typeface="+mj-ea"/>
              </a:rPr>
              <a:t>?</a:t>
            </a:r>
            <a:r>
              <a:rPr lang="zh-TW" altLang="en-US" sz="4400" dirty="0">
                <a:latin typeface="+mj-ea"/>
                <a:ea typeface="+mj-ea"/>
              </a:rPr>
              <a:t> </a:t>
            </a:r>
            <a:endParaRPr lang="en-US" altLang="zh-TW" sz="4400" dirty="0"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latin typeface="+mj-ea"/>
                <a:ea typeface="+mj-ea"/>
              </a:rPr>
              <a:t>    分別是什麼</a:t>
            </a:r>
            <a:r>
              <a:rPr lang="en-US" altLang="zh-TW" sz="4400" dirty="0">
                <a:latin typeface="+mj-ea"/>
                <a:ea typeface="+mj-ea"/>
              </a:rPr>
              <a:t>?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TW" sz="4400" dirty="0"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latin typeface="+mj-ea"/>
                <a:ea typeface="+mj-ea"/>
              </a:rPr>
              <a:t>解答</a:t>
            </a:r>
            <a:r>
              <a:rPr lang="en-US" altLang="zh-TW" sz="44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4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TW" altLang="en-US" sz="4400" dirty="0">
                <a:solidFill>
                  <a:srgbClr val="FF0000"/>
                </a:solidFill>
                <a:latin typeface="+mj-ea"/>
                <a:ea typeface="+mj-ea"/>
              </a:rPr>
              <a:t>個。免試入學、特色招生。</a:t>
            </a:r>
            <a:endParaRPr lang="en-US" altLang="zh-TW" sz="44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b="1" dirty="0">
                <a:solidFill>
                  <a:schemeClr val="tx1"/>
                </a:solidFill>
                <a:latin typeface="+mj-ea"/>
              </a:rPr>
              <a:t>有獎徵答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TW" sz="4800" dirty="0">
                <a:latin typeface="+mj-ea"/>
                <a:ea typeface="+mj-ea"/>
              </a:rPr>
              <a:t>5.</a:t>
            </a:r>
            <a:r>
              <a:rPr lang="zh-TW" altLang="en-US" sz="4800" dirty="0">
                <a:latin typeface="+mj-ea"/>
                <a:ea typeface="+mj-ea"/>
              </a:rPr>
              <a:t> 國中教育會考總共幾分</a:t>
            </a:r>
            <a:r>
              <a:rPr lang="en-US" altLang="zh-TW" sz="4800" dirty="0">
                <a:latin typeface="+mj-ea"/>
                <a:ea typeface="+mj-ea"/>
              </a:rPr>
              <a:t>?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TW" sz="4800" dirty="0"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解答</a:t>
            </a:r>
            <a:r>
              <a:rPr lang="en-US" altLang="zh-TW" sz="48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4800" dirty="0">
                <a:solidFill>
                  <a:srgbClr val="FF0000"/>
                </a:solidFill>
                <a:latin typeface="+mj-ea"/>
                <a:ea typeface="+mj-ea"/>
              </a:rPr>
              <a:t>33</a:t>
            </a:r>
            <a:r>
              <a:rPr lang="zh-TW" altLang="en-US" sz="4800" dirty="0">
                <a:solidFill>
                  <a:srgbClr val="FF0000"/>
                </a:solidFill>
                <a:latin typeface="+mj-ea"/>
                <a:ea typeface="+mj-ea"/>
              </a:rPr>
              <a:t>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sz="5400" b="1" dirty="0">
                <a:solidFill>
                  <a:schemeClr val="tx1"/>
                </a:solidFill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latin typeface="+mj-ea"/>
                <a:ea typeface="+mj-ea"/>
              </a:rPr>
              <a:t>多一分準備，多一點機會，</a:t>
            </a:r>
            <a:endParaRPr lang="en-US" altLang="zh-TW" sz="4400" dirty="0">
              <a:latin typeface="+mj-ea"/>
              <a:ea typeface="+mj-ea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latin typeface="+mj-ea"/>
                <a:ea typeface="+mj-ea"/>
              </a:rPr>
              <a:t>從現在起為自己儲備實力</a:t>
            </a:r>
            <a:r>
              <a:rPr lang="en-US" altLang="zh-TW" sz="4400" dirty="0">
                <a:latin typeface="+mj-ea"/>
                <a:ea typeface="+mj-ea"/>
              </a:rPr>
              <a:t>~</a:t>
            </a:r>
            <a:r>
              <a:rPr lang="zh-TW" altLang="en-US" sz="4400" dirty="0">
                <a:latin typeface="+mj-ea"/>
                <a:ea typeface="+mj-ea"/>
              </a:rPr>
              <a:t>加油</a:t>
            </a:r>
            <a:r>
              <a:rPr lang="en-US" altLang="zh-TW" sz="4400" dirty="0">
                <a:latin typeface="+mj-ea"/>
                <a:ea typeface="+mj-ea"/>
              </a:rPr>
              <a:t>!!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chemeClr val="tx1"/>
                </a:solidFill>
              </a:rPr>
              <a:t>工商服務</a:t>
            </a:r>
            <a:endParaRPr lang="zh-TW" sz="5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■參加親子講座</a:t>
            </a:r>
            <a:endParaRPr lang="en-US" altLang="zh-TW" sz="4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星期五晚上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7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00)-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嘉獎</a:t>
            </a:r>
            <a:endParaRPr lang="en-US" altLang="zh-TW" sz="4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TW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■</a:t>
            </a:r>
            <a:r>
              <a:rPr lang="en-US" altLang="zh-TW" sz="4400" dirty="0" err="1">
                <a:latin typeface="新細明體" panose="02020500000000000000" pitchFamily="18" charset="-120"/>
                <a:ea typeface="新細明體" panose="02020500000000000000" pitchFamily="18" charset="-120"/>
              </a:rPr>
              <a:t>4Q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快樂成長班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嘉獎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+</a:t>
            </a:r>
            <a:r>
              <a:rPr lang="zh-TW" altLang="en-US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志工時數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512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1222375" y="969963"/>
          <a:ext cx="6291263" cy="614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6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</a:t>
            </a:r>
            <a:r>
              <a:rPr lang="zh-TW" sz="66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種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</a:p>
        </p:txBody>
      </p:sp>
      <p:sp>
        <p:nvSpPr>
          <p:cNvPr id="17412" name="內容版面配置區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859338" y="4941888"/>
            <a:ext cx="4213225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solidFill>
                  <a:srgbClr val="FF0000"/>
                </a:solidFill>
                <a:latin typeface="+mn-ea"/>
                <a:ea typeface="+mn-ea"/>
              </a:rPr>
              <a:t>特</a:t>
            </a:r>
            <a:r>
              <a:rPr lang="zh-TW" altLang="en-US" sz="6600" dirty="0">
                <a:latin typeface="+mn-ea"/>
                <a:ea typeface="+mn-ea"/>
              </a:rPr>
              <a:t>色</a:t>
            </a:r>
            <a:r>
              <a:rPr lang="zh-TW" altLang="en-US" sz="6600" dirty="0">
                <a:solidFill>
                  <a:srgbClr val="FF0000"/>
                </a:solidFill>
                <a:latin typeface="+mn-ea"/>
                <a:ea typeface="+mn-ea"/>
              </a:rPr>
              <a:t>招</a:t>
            </a:r>
            <a:r>
              <a:rPr lang="zh-TW" altLang="en-US" sz="6600" dirty="0">
                <a:latin typeface="+mn-ea"/>
                <a:ea typeface="+mn-ea"/>
              </a:rPr>
              <a:t>生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95288" y="1712913"/>
            <a:ext cx="3816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solidFill>
                  <a:srgbClr val="FF0000"/>
                </a:solidFill>
                <a:latin typeface="+mn-ea"/>
                <a:ea typeface="+mn-ea"/>
              </a:rPr>
              <a:t>免試</a:t>
            </a:r>
            <a:r>
              <a:rPr lang="zh-TW" altLang="en-US" sz="6600" dirty="0">
                <a:latin typeface="+mn-ea"/>
                <a:ea typeface="+mn-ea"/>
              </a:rPr>
              <a:t>入學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555875" y="2852738"/>
            <a:ext cx="1511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800" dirty="0">
                <a:latin typeface="+mn-ea"/>
                <a:ea typeface="+mn-ea"/>
              </a:rPr>
              <a:t>80%</a:t>
            </a:r>
            <a:endParaRPr lang="zh-TW" altLang="en-US" sz="4800" dirty="0">
              <a:latin typeface="+mn-ea"/>
              <a:ea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932363" y="4005263"/>
            <a:ext cx="1511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600" dirty="0">
                <a:solidFill>
                  <a:srgbClr val="003399"/>
                </a:solidFill>
                <a:latin typeface="+mn-ea"/>
                <a:ea typeface="+mn-ea"/>
              </a:rPr>
              <a:t>20%</a:t>
            </a:r>
            <a:endParaRPr lang="zh-TW" altLang="en-US" sz="3600" dirty="0">
              <a:solidFill>
                <a:srgbClr val="003399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4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2C7C510-F777-4CAB-B594-DFF2AD0D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93C07B0-E85C-475A-9B17-99B355545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6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</a:t>
            </a:r>
            <a:r>
              <a:rPr lang="zh-TW" sz="66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種</a:t>
            </a:r>
            <a:r>
              <a:rPr lang="zh-TW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712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免試</a:t>
            </a:r>
            <a:r>
              <a:rPr lang="zh-TW" altLang="en-US" sz="4400" b="1" dirty="0">
                <a:latin typeface="+mj-ea"/>
                <a:ea typeface="+mj-ea"/>
              </a:rPr>
              <a:t>入學 </a:t>
            </a:r>
            <a:r>
              <a:rPr lang="en-US" altLang="zh-TW" dirty="0">
                <a:latin typeface="+mj-ea"/>
                <a:ea typeface="+mj-ea"/>
              </a:rPr>
              <a:t>80%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dirty="0">
                <a:latin typeface="+mj-ea"/>
                <a:ea typeface="+mj-ea"/>
              </a:rPr>
              <a:t>30</a:t>
            </a:r>
            <a:r>
              <a:rPr lang="zh-TW" altLang="en-US" dirty="0">
                <a:latin typeface="+mj-ea"/>
                <a:ea typeface="+mj-ea"/>
              </a:rPr>
              <a:t>個高中高職志願，</a:t>
            </a:r>
            <a:r>
              <a:rPr lang="zh-TW" altLang="en-US" b="1" dirty="0">
                <a:solidFill>
                  <a:srgbClr val="FFFF00"/>
                </a:solidFill>
                <a:latin typeface="+mj-ea"/>
                <a:ea typeface="+mj-ea"/>
              </a:rPr>
              <a:t>申請人數超過學校招生名額時，依</a:t>
            </a:r>
            <a:r>
              <a:rPr lang="zh-TW" altLang="en-US" sz="4800" b="1" u="sng" dirty="0">
                <a:solidFill>
                  <a:srgbClr val="FFFF00"/>
                </a:solidFill>
                <a:latin typeface="+mj-ea"/>
                <a:ea typeface="+mj-ea"/>
              </a:rPr>
              <a:t>超額比序積分</a:t>
            </a:r>
            <a:r>
              <a:rPr lang="zh-TW" altLang="en-US" b="1" dirty="0">
                <a:solidFill>
                  <a:srgbClr val="FFFF00"/>
                </a:solidFill>
                <a:latin typeface="+mj-ea"/>
                <a:ea typeface="+mj-ea"/>
              </a:rPr>
              <a:t>決定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TW" altLang="en-US" dirty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400" b="1" dirty="0">
                <a:solidFill>
                  <a:srgbClr val="FF0000"/>
                </a:solidFill>
                <a:latin typeface="+mj-ea"/>
                <a:ea typeface="+mj-ea"/>
              </a:rPr>
              <a:t>特</a:t>
            </a:r>
            <a:r>
              <a:rPr lang="zh-TW" altLang="en-US" sz="4400" b="1" dirty="0">
                <a:latin typeface="+mj-ea"/>
                <a:ea typeface="+mj-ea"/>
              </a:rPr>
              <a:t>色</a:t>
            </a:r>
            <a:r>
              <a:rPr lang="zh-TW" altLang="en-US" sz="4400" b="1" dirty="0">
                <a:solidFill>
                  <a:srgbClr val="FF0000"/>
                </a:solidFill>
                <a:latin typeface="+mj-ea"/>
                <a:ea typeface="+mj-ea"/>
              </a:rPr>
              <a:t>招</a:t>
            </a:r>
            <a:r>
              <a:rPr lang="zh-TW" altLang="en-US" sz="4400" b="1" dirty="0">
                <a:latin typeface="+mj-ea"/>
                <a:ea typeface="+mj-ea"/>
              </a:rPr>
              <a:t>生 </a:t>
            </a:r>
            <a:r>
              <a:rPr lang="en-US" altLang="zh-TW" dirty="0">
                <a:latin typeface="+mj-ea"/>
                <a:ea typeface="+mj-ea"/>
              </a:rPr>
              <a:t>20%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latin typeface="+mj-ea"/>
                <a:ea typeface="+mj-ea"/>
              </a:rPr>
              <a:t>甄選入學：藝術才能班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音樂班、美術班、戲劇班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、體育班、 職業類科。</a:t>
            </a:r>
            <a:r>
              <a:rPr lang="en-US" altLang="zh-TW" dirty="0">
                <a:solidFill>
                  <a:srgbClr val="FFFF00"/>
                </a:solidFill>
                <a:latin typeface="+mj-ea"/>
                <a:ea typeface="+mj-ea"/>
              </a:rPr>
              <a:t>…</a:t>
            </a:r>
            <a:r>
              <a:rPr lang="zh-TW" altLang="en-US" dirty="0">
                <a:solidFill>
                  <a:srgbClr val="FFFF00"/>
                </a:solidFill>
                <a:latin typeface="+mj-ea"/>
                <a:ea typeface="+mj-ea"/>
              </a:rPr>
              <a:t>著重術科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dirty="0">
                <a:latin typeface="+mj-ea"/>
                <a:ea typeface="+mj-ea"/>
              </a:rPr>
              <a:t>考試分發入學：國際語言班、數理資優班等。</a:t>
            </a:r>
            <a:r>
              <a:rPr lang="en-US" altLang="zh-TW" dirty="0">
                <a:solidFill>
                  <a:srgbClr val="FFFF00"/>
                </a:solidFill>
                <a:latin typeface="+mj-ea"/>
                <a:ea typeface="+mj-ea"/>
              </a:rPr>
              <a:t>…</a:t>
            </a:r>
            <a:r>
              <a:rPr lang="zh-TW" altLang="en-US" dirty="0">
                <a:solidFill>
                  <a:srgbClr val="FFFF00"/>
                </a:solidFill>
                <a:latin typeface="+mj-ea"/>
                <a:ea typeface="+mj-ea"/>
              </a:rPr>
              <a:t>著重學科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7543800" cy="1506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zh-TW">
                <a:solidFill>
                  <a:schemeClr val="accent4"/>
                </a:solidFill>
              </a:rPr>
            </a:br>
            <a:r>
              <a:rPr lang="zh-TW">
                <a:solidFill>
                  <a:srgbClr val="FF0000"/>
                </a:solidFill>
              </a:rPr>
              <a:t>超額比序</a:t>
            </a:r>
            <a:r>
              <a:rPr 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積分</a:t>
            </a:r>
            <a:r>
              <a:rPr lang="en-US" alt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總分</a:t>
            </a:r>
            <a:r>
              <a:rPr lang="en-US" altLang="zh-TW">
                <a:solidFill>
                  <a:schemeClr val="bg2">
                    <a:lumMod val="50000"/>
                    <a:lumOff val="50000"/>
                  </a:schemeClr>
                </a:solidFill>
              </a:rPr>
              <a:t>100)</a:t>
            </a:r>
            <a:endParaRPr lang="zh-TW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719263"/>
            <a:ext cx="8435975" cy="441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rgbClr val="FFFF00"/>
                </a:solidFill>
                <a:latin typeface="+mj-ea"/>
                <a:ea typeface="+mj-ea"/>
              </a:rPr>
              <a:t>☆申請人數超過學校招生名額時，依超額比序積分決定。</a:t>
            </a:r>
          </a:p>
        </p:txBody>
      </p: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1547813" y="2376488"/>
            <a:ext cx="5883275" cy="3932237"/>
            <a:chOff x="-568" y="1273"/>
            <a:chExt cx="3706" cy="2477"/>
          </a:xfrm>
        </p:grpSpPr>
        <p:graphicFrame>
          <p:nvGraphicFramePr>
            <p:cNvPr id="19464" name="Object 12"/>
            <p:cNvGraphicFramePr>
              <a:graphicFrameLocks noChangeAspect="1"/>
            </p:cNvGraphicFramePr>
            <p:nvPr/>
          </p:nvGraphicFramePr>
          <p:xfrm>
            <a:off x="35" y="1273"/>
            <a:ext cx="2541" cy="2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4" r:id="rId3" imgW="4035902" imgH="3932261" progId="Excel.Chart.8">
                    <p:embed/>
                  </p:oleObj>
                </mc:Choice>
                <mc:Fallback>
                  <p:oleObj r:id="rId3" imgW="4035902" imgH="3932261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" y="1273"/>
                          <a:ext cx="2541" cy="2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Text Box 13"/>
            <p:cNvSpPr txBox="1">
              <a:spLocks noChangeArrowheads="1"/>
            </p:cNvSpPr>
            <p:nvPr/>
          </p:nvSpPr>
          <p:spPr bwMode="auto">
            <a:xfrm>
              <a:off x="-568" y="2291"/>
              <a:ext cx="14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3600" dirty="0">
                  <a:solidFill>
                    <a:srgbClr val="FF0000"/>
                  </a:solidFill>
                  <a:latin typeface="+mn-ea"/>
                  <a:ea typeface="+mn-ea"/>
                </a:rPr>
                <a:t>適性輔導</a:t>
              </a:r>
            </a:p>
          </p:txBody>
        </p:sp>
        <p:sp>
          <p:nvSpPr>
            <p:cNvPr id="1032" name="Text Box 14"/>
            <p:cNvSpPr txBox="1">
              <a:spLocks noChangeArrowheads="1"/>
            </p:cNvSpPr>
            <p:nvPr/>
          </p:nvSpPr>
          <p:spPr bwMode="auto">
            <a:xfrm>
              <a:off x="679" y="3253"/>
              <a:ext cx="154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3600" dirty="0">
                  <a:solidFill>
                    <a:srgbClr val="FF0000"/>
                  </a:solidFill>
                  <a:latin typeface="+mn-ea"/>
                  <a:ea typeface="+mn-ea"/>
                </a:rPr>
                <a:t>多元學習</a:t>
              </a:r>
            </a:p>
          </p:txBody>
        </p:sp>
        <p:sp>
          <p:nvSpPr>
            <p:cNvPr id="1033" name="Text Box 15"/>
            <p:cNvSpPr txBox="1">
              <a:spLocks noChangeArrowheads="1"/>
            </p:cNvSpPr>
            <p:nvPr/>
          </p:nvSpPr>
          <p:spPr bwMode="auto">
            <a:xfrm>
              <a:off x="1732" y="2345"/>
              <a:ext cx="14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3600" dirty="0">
                  <a:solidFill>
                    <a:srgbClr val="FF0000"/>
                  </a:solidFill>
                  <a:latin typeface="+mn-ea"/>
                  <a:ea typeface="+mn-ea"/>
                </a:rPr>
                <a:t>教育會考</a:t>
              </a:r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771775" y="3284538"/>
            <a:ext cx="1835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6000" dirty="0">
                <a:solidFill>
                  <a:schemeClr val="bg1"/>
                </a:solidFill>
                <a:latin typeface="+mn-ea"/>
                <a:ea typeface="+mn-ea"/>
              </a:rPr>
              <a:t>32</a:t>
            </a:r>
            <a:r>
              <a:rPr lang="zh-TW" altLang="en-US" sz="6000" dirty="0">
                <a:solidFill>
                  <a:schemeClr val="bg1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14850" y="3192463"/>
            <a:ext cx="1943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6000" dirty="0">
                <a:solidFill>
                  <a:schemeClr val="bg1"/>
                </a:solidFill>
                <a:latin typeface="+mn-ea"/>
                <a:ea typeface="+mn-ea"/>
              </a:rPr>
              <a:t>33</a:t>
            </a:r>
            <a:r>
              <a:rPr lang="zh-TW" altLang="en-US" sz="6000" dirty="0">
                <a:solidFill>
                  <a:schemeClr val="bg1"/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30638" y="4724400"/>
            <a:ext cx="1893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6000" dirty="0">
                <a:solidFill>
                  <a:schemeClr val="bg1"/>
                </a:solidFill>
                <a:latin typeface="+mn-ea"/>
                <a:ea typeface="+mn-ea"/>
              </a:rPr>
              <a:t>35</a:t>
            </a:r>
            <a:r>
              <a:rPr lang="zh-TW" altLang="en-US" sz="6000" dirty="0">
                <a:solidFill>
                  <a:schemeClr val="bg1"/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2"/>
          <p:cNvGraphicFramePr>
            <a:graphicFrameLocks noChangeAspect="1"/>
          </p:cNvGraphicFramePr>
          <p:nvPr/>
        </p:nvGraphicFramePr>
        <p:xfrm>
          <a:off x="6681788" y="-50800"/>
          <a:ext cx="251301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r:id="rId3" imgW="2511770" imgH="2450804" progId="Excel.Chart.8">
                  <p:embed/>
                </p:oleObj>
              </mc:Choice>
              <mc:Fallback>
                <p:oleObj r:id="rId3" imgW="2511770" imgH="245080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-50800"/>
                        <a:ext cx="2513012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>
                <a:solidFill>
                  <a:srgbClr val="FF0000"/>
                </a:solidFill>
              </a:rPr>
              <a:t>教育會考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2276872"/>
            <a:ext cx="8923312" cy="448367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dirty="0"/>
              <a:t>時間：</a:t>
            </a:r>
            <a:r>
              <a:rPr lang="en-US" altLang="zh-TW" sz="3600" dirty="0">
                <a:solidFill>
                  <a:srgbClr val="FFFF00"/>
                </a:solidFill>
                <a:latin typeface="+mj-ea"/>
                <a:ea typeface="+mj-ea"/>
              </a:rPr>
              <a:t>115</a:t>
            </a:r>
            <a:r>
              <a:rPr lang="zh-TW" altLang="en-US" sz="3600" dirty="0">
                <a:solidFill>
                  <a:srgbClr val="FFFF00"/>
                </a:solidFill>
                <a:latin typeface="+mj-ea"/>
                <a:ea typeface="+mj-ea"/>
              </a:rPr>
              <a:t>年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5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月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16</a:t>
            </a:r>
            <a:r>
              <a:rPr lang="zh-TW" altLang="zh-TW" sz="3600" b="1" dirty="0">
                <a:solidFill>
                  <a:srgbClr val="FFFF00"/>
                </a:solidFill>
                <a:latin typeface="+mj-ea"/>
                <a:ea typeface="+mj-ea"/>
              </a:rPr>
              <a:t> 、 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17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日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星期六</a:t>
            </a:r>
            <a:r>
              <a:rPr lang="zh-TW" altLang="zh-TW" sz="3600" b="1" dirty="0">
                <a:solidFill>
                  <a:srgbClr val="FFFF00"/>
                </a:solidFill>
                <a:latin typeface="+mj-ea"/>
                <a:ea typeface="+mj-ea"/>
              </a:rPr>
              <a:t>、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日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             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五月的第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個禮拜六</a:t>
            </a:r>
            <a:r>
              <a:rPr lang="zh-TW" altLang="zh-TW" sz="3600" b="1" dirty="0">
                <a:solidFill>
                  <a:srgbClr val="FFFF00"/>
                </a:solidFill>
                <a:latin typeface="+mj-ea"/>
              </a:rPr>
              <a:t>、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日</a:t>
            </a:r>
            <a:r>
              <a:rPr lang="en-US" altLang="zh-TW" sz="36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dirty="0"/>
              <a:t>科目：</a:t>
            </a:r>
            <a:r>
              <a:rPr lang="zh-TW" altLang="en-US" b="1" dirty="0">
                <a:latin typeface="+mj-ea"/>
                <a:ea typeface="+mj-ea"/>
              </a:rPr>
              <a:t>國、數</a:t>
            </a:r>
            <a:r>
              <a:rPr lang="en-US" altLang="zh-TW" b="1" dirty="0">
                <a:latin typeface="+mj-ea"/>
                <a:ea typeface="+mj-ea"/>
              </a:rPr>
              <a:t>(</a:t>
            </a:r>
            <a:r>
              <a:rPr lang="zh-TW" altLang="en-US" b="1" dirty="0">
                <a:latin typeface="+mj-ea"/>
                <a:ea typeface="+mj-ea"/>
              </a:rPr>
              <a:t>含非選題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zh-TW" b="1" dirty="0">
                <a:latin typeface="+mj-ea"/>
                <a:ea typeface="+mj-ea"/>
              </a:rPr>
              <a:t>、</a:t>
            </a:r>
            <a:r>
              <a:rPr lang="zh-TW" altLang="en-US" b="1" dirty="0">
                <a:latin typeface="+mj-ea"/>
                <a:ea typeface="+mj-ea"/>
              </a:rPr>
              <a:t>英</a:t>
            </a:r>
            <a:r>
              <a:rPr lang="en-US" altLang="zh-TW" b="1" dirty="0">
                <a:latin typeface="+mj-ea"/>
                <a:ea typeface="+mj-ea"/>
              </a:rPr>
              <a:t>(</a:t>
            </a:r>
            <a:r>
              <a:rPr lang="zh-TW" altLang="en-US" b="1" dirty="0">
                <a:latin typeface="+mj-ea"/>
                <a:ea typeface="+mj-ea"/>
              </a:rPr>
              <a:t>英聽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zh-TW" b="1" dirty="0">
                <a:latin typeface="+mj-ea"/>
                <a:ea typeface="+mj-ea"/>
              </a:rPr>
              <a:t>、</a:t>
            </a:r>
            <a:r>
              <a:rPr lang="zh-TW" altLang="en-US" b="1" dirty="0">
                <a:latin typeface="+mj-ea"/>
                <a:ea typeface="+mj-ea"/>
              </a:rPr>
              <a:t>社</a:t>
            </a:r>
            <a:r>
              <a:rPr lang="zh-TW" altLang="zh-TW" b="1" dirty="0">
                <a:latin typeface="+mj-ea"/>
                <a:ea typeface="+mj-ea"/>
              </a:rPr>
              <a:t>、</a:t>
            </a:r>
            <a:r>
              <a:rPr lang="zh-TW" altLang="en-US" b="1" dirty="0">
                <a:latin typeface="+mj-ea"/>
                <a:ea typeface="+mj-ea"/>
              </a:rPr>
              <a:t>自</a:t>
            </a:r>
            <a:r>
              <a:rPr lang="zh-TW" altLang="zh-TW" b="1" dirty="0">
                <a:latin typeface="+mj-ea"/>
                <a:ea typeface="+mj-ea"/>
              </a:rPr>
              <a:t>、</a:t>
            </a:r>
            <a:r>
              <a:rPr lang="zh-TW" altLang="en-US" b="1" dirty="0">
                <a:latin typeface="+mj-ea"/>
                <a:ea typeface="+mj-ea"/>
              </a:rPr>
              <a:t>寫作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dirty="0"/>
              <a:t>計分方式：</a:t>
            </a:r>
            <a:br>
              <a:rPr lang="en-US" altLang="zh-TW" sz="3600" dirty="0"/>
            </a:br>
            <a:r>
              <a:rPr lang="zh-TW" altLang="en-US" dirty="0"/>
              <a:t>精熟      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/>
              <a:t>分 分為三個標示  </a:t>
            </a:r>
            <a:r>
              <a:rPr lang="en-US" altLang="zh-TW" dirty="0"/>
              <a:t>A++   A+   A</a:t>
            </a:r>
            <a:br>
              <a:rPr lang="en-US" altLang="zh-TW" dirty="0"/>
            </a:br>
            <a:r>
              <a:rPr lang="zh-TW" altLang="en-US" dirty="0"/>
              <a:t>基礎      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/>
              <a:t>分 分為三個標示  </a:t>
            </a:r>
            <a:r>
              <a:rPr lang="en-US" altLang="zh-TW" dirty="0"/>
              <a:t>B++   B+    B</a:t>
            </a:r>
            <a:br>
              <a:rPr lang="en-US" altLang="zh-TW" dirty="0"/>
            </a:br>
            <a:r>
              <a:rPr lang="zh-TW" altLang="en-US" dirty="0"/>
              <a:t>待加強 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/>
              <a:t>分 僅有一標示  </a:t>
            </a:r>
            <a:r>
              <a:rPr lang="en-US" altLang="zh-TW" dirty="0"/>
              <a:t>C</a:t>
            </a:r>
            <a:br>
              <a:rPr lang="en-US" altLang="zh-TW" dirty="0"/>
            </a:br>
            <a:r>
              <a:rPr lang="zh-TW" altLang="en-US" dirty="0"/>
              <a:t>寫作</a:t>
            </a:r>
            <a:r>
              <a:rPr lang="en-US" altLang="zh-TW" dirty="0"/>
              <a:t>4~6</a:t>
            </a:r>
            <a:r>
              <a:rPr lang="zh-TW" altLang="en-US" dirty="0"/>
              <a:t>級分  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/>
              <a:t>分</a:t>
            </a:r>
            <a:br>
              <a:rPr lang="en-US" altLang="zh-TW" dirty="0"/>
            </a:br>
            <a:r>
              <a:rPr lang="zh-TW" altLang="en-US" dirty="0"/>
              <a:t>寫作</a:t>
            </a:r>
            <a:r>
              <a:rPr lang="en-US" altLang="zh-TW" dirty="0"/>
              <a:t>2~3</a:t>
            </a:r>
            <a:r>
              <a:rPr lang="zh-TW" altLang="en-US" dirty="0"/>
              <a:t>級分 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/>
              <a:t>分</a:t>
            </a:r>
            <a:br>
              <a:rPr lang="en-US" altLang="zh-TW" dirty="0"/>
            </a:br>
            <a:r>
              <a:rPr lang="zh-TW" altLang="en-US" dirty="0"/>
              <a:t>寫作</a:t>
            </a:r>
            <a:r>
              <a:rPr lang="en-US" altLang="zh-TW" dirty="0"/>
              <a:t>1</a:t>
            </a:r>
            <a:r>
              <a:rPr lang="zh-TW" altLang="en-US" dirty="0"/>
              <a:t>級分     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/>
              <a:t>分</a:t>
            </a:r>
            <a:endParaRPr lang="en-US" altLang="zh-TW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29563" y="476250"/>
            <a:ext cx="1214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33</a:t>
            </a:r>
            <a:r>
              <a:rPr lang="zh-TW" altLang="en-US" sz="2800" b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2936875" y="1433513"/>
          <a:ext cx="2698750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r:id="rId3" imgW="2700762" imgH="5267401" progId="Excel.Chart.8">
                  <p:embed/>
                </p:oleObj>
              </mc:Choice>
              <mc:Fallback>
                <p:oleObj r:id="rId3" imgW="2700762" imgH="526740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433513"/>
                        <a:ext cx="2698750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 dirty="0">
                <a:solidFill>
                  <a:srgbClr val="FF0000"/>
                </a:solidFill>
              </a:rPr>
              <a:t>適性輔導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/>
              <a:t>      </a:t>
            </a: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/>
              <a:t>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grpSp>
        <p:nvGrpSpPr>
          <p:cNvPr id="21509" name="群組 13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1519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" r:id="rId5" imgW="2511770" imgH="2450804" progId="Excel.Chart.8">
                    <p:embed/>
                  </p:oleObj>
                </mc:Choice>
                <mc:Fallback>
                  <p:oleObj r:id="rId5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804252" y="620549"/>
              <a:ext cx="1214320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32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5795963" y="2997200"/>
            <a:ext cx="22320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+mn-ea"/>
                <a:ea typeface="+mn-ea"/>
              </a:rPr>
              <a:t>總計</a:t>
            </a:r>
            <a:br>
              <a:rPr lang="en-US" altLang="zh-TW" sz="5400" dirty="0">
                <a:latin typeface="+mn-ea"/>
                <a:ea typeface="+mn-ea"/>
              </a:rPr>
            </a:br>
            <a:r>
              <a:rPr lang="en-US" altLang="zh-TW" sz="5400" dirty="0">
                <a:latin typeface="+mn-ea"/>
                <a:ea typeface="+mn-ea"/>
              </a:rPr>
              <a:t>32</a:t>
            </a:r>
            <a:r>
              <a:rPr lang="zh-TW" altLang="en-US" sz="5400" dirty="0">
                <a:latin typeface="+mn-ea"/>
                <a:ea typeface="+mn-ea"/>
              </a:rPr>
              <a:t>分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779838" y="1700213"/>
            <a:ext cx="10080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5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635375" y="4292600"/>
            <a:ext cx="1296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15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779838" y="5805488"/>
            <a:ext cx="1008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779838" y="2565400"/>
            <a:ext cx="100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lang="zh-TW" altLang="en-US" sz="3600" dirty="0">
                <a:solidFill>
                  <a:schemeClr val="accent4">
                    <a:lumMod val="10000"/>
                  </a:schemeClr>
                </a:solidFill>
                <a:latin typeface="+mn-ea"/>
                <a:ea typeface="+mn-ea"/>
              </a:rPr>
              <a:t>分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331913" y="249237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畢業資格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331913" y="162877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就近入學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31913" y="414972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志願序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31913" y="5732463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n-ea"/>
                <a:ea typeface="+mn-ea"/>
              </a:rPr>
              <a:t>師長意見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-374650" y="1433513"/>
          <a:ext cx="2657475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r:id="rId3" imgW="2658086" imgH="5267401" progId="Excel.Chart.8">
                  <p:embed/>
                </p:oleObj>
              </mc:Choice>
              <mc:Fallback>
                <p:oleObj r:id="rId3" imgW="2658086" imgH="526740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4650" y="1433513"/>
                        <a:ext cx="2657475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升學方式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一</a:t>
            </a:r>
            <a: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r>
              <a:rPr 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免試入學</a:t>
            </a:r>
            <a:br>
              <a:rPr lang="en-US" altLang="zh-TW" sz="53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zh-TW" dirty="0">
                <a:solidFill>
                  <a:srgbClr val="FF0000"/>
                </a:solidFill>
              </a:rPr>
              <a:t>適性輔導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63688" y="1754188"/>
            <a:ext cx="6923087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400" dirty="0">
                <a:latin typeface="+mj-ea"/>
                <a:ea typeface="+mj-ea"/>
              </a:rPr>
              <a:t>就近入學    </a:t>
            </a:r>
            <a:r>
              <a:rPr lang="en-US" altLang="zh-TW" sz="4400" dirty="0">
                <a:latin typeface="+mj-ea"/>
                <a:ea typeface="+mj-ea"/>
              </a:rPr>
              <a:t>5</a:t>
            </a:r>
            <a:r>
              <a:rPr lang="zh-TW" altLang="en-US" sz="4400" dirty="0">
                <a:latin typeface="+mj-ea"/>
                <a:ea typeface="+mj-ea"/>
              </a:rPr>
              <a:t>分</a:t>
            </a: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zh-TW" dirty="0">
                <a:latin typeface="+mj-ea"/>
                <a:ea typeface="+mj-ea"/>
              </a:rPr>
              <a:t>★</a:t>
            </a:r>
            <a:r>
              <a:rPr lang="zh-TW" altLang="en-US" dirty="0">
                <a:latin typeface="+mj-ea"/>
                <a:ea typeface="+mj-ea"/>
              </a:rPr>
              <a:t>本校學生申請桃連區免試一律可得滿分。</a:t>
            </a: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zh-TW" dirty="0">
                <a:latin typeface="新細明體" charset="-120"/>
              </a:rPr>
              <a:t>★</a:t>
            </a:r>
            <a:r>
              <a:rPr lang="zh-TW" altLang="en-US" dirty="0">
                <a:latin typeface="+mj-ea"/>
                <a:ea typeface="+mj-ea"/>
              </a:rPr>
              <a:t>若要跨區</a:t>
            </a:r>
            <a:r>
              <a:rPr lang="en-US" altLang="zh-TW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+mj-ea"/>
                <a:ea typeface="+mj-ea"/>
              </a:rPr>
              <a:t>九下可以申請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變更就學區</a:t>
            </a:r>
            <a:r>
              <a:rPr lang="zh-TW" altLang="en-US" dirty="0">
                <a:latin typeface="+mj-ea"/>
                <a:ea typeface="+mj-ea"/>
              </a:rPr>
              <a:t>，但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同學和監護人必須先將戶籍遷到該區，並將遷籍後戶口名簿交到註冊組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例如</a:t>
            </a:r>
            <a:r>
              <a:rPr lang="en-US" altLang="zh-TW" dirty="0">
                <a:latin typeface="+mj-ea"/>
                <a:ea typeface="+mj-ea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搬家到高雄就必須和父母親遷籍到高雄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新細明體"/>
                <a:ea typeface="新細明體"/>
              </a:rPr>
              <a:t>。</a:t>
            </a:r>
            <a:endParaRPr lang="en-US" altLang="zh-TW" dirty="0"/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116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就近入學</a:t>
            </a:r>
            <a:b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分</a:t>
            </a:r>
          </a:p>
        </p:txBody>
      </p:sp>
      <p:grpSp>
        <p:nvGrpSpPr>
          <p:cNvPr id="22534" name="群組 9"/>
          <p:cNvGrpSpPr>
            <a:grpSpLocks/>
          </p:cNvGrpSpPr>
          <p:nvPr/>
        </p:nvGrpSpPr>
        <p:grpSpPr bwMode="auto">
          <a:xfrm>
            <a:off x="6732588" y="0"/>
            <a:ext cx="2411412" cy="2349500"/>
            <a:chOff x="6732822" y="0"/>
            <a:chExt cx="2411178" cy="2348880"/>
          </a:xfrm>
        </p:grpSpPr>
        <p:graphicFrame>
          <p:nvGraphicFramePr>
            <p:cNvPr id="22535" name="Object 12"/>
            <p:cNvGraphicFramePr>
              <a:graphicFrameLocks noChangeAspect="1"/>
            </p:cNvGraphicFramePr>
            <p:nvPr/>
          </p:nvGraphicFramePr>
          <p:xfrm>
            <a:off x="6682022" y="-50800"/>
            <a:ext cx="2512778" cy="2450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" r:id="rId5" imgW="2511770" imgH="2450804" progId="Excel.Chart.8">
                    <p:embed/>
                  </p:oleObj>
                </mc:Choice>
                <mc:Fallback>
                  <p:oleObj r:id="rId5" imgW="2511770" imgH="2450804" progId="Excel.Char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022" y="-50800"/>
                          <a:ext cx="2512778" cy="2450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804252" y="620549"/>
              <a:ext cx="1214320" cy="5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32</a:t>
              </a:r>
              <a:r>
                <a:rPr lang="zh-TW" altLang="en-US" sz="2800" b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分</a:t>
              </a:r>
            </a:p>
          </p:txBody>
        </p: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3715</TotalTime>
  <Words>1912</Words>
  <Application>Microsoft Office PowerPoint</Application>
  <PresentationFormat>如螢幕大小 (4:3)</PresentationFormat>
  <Paragraphs>336</Paragraphs>
  <Slides>40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3" baseType="lpstr">
      <vt:lpstr>微軟正黑體</vt:lpstr>
      <vt:lpstr>Wingdings</vt:lpstr>
      <vt:lpstr>華康POP1體W5</vt:lpstr>
      <vt:lpstr>新細明體</vt:lpstr>
      <vt:lpstr>Footlight MT Light</vt:lpstr>
      <vt:lpstr>Goudy Old Style</vt:lpstr>
      <vt:lpstr>Arial</vt:lpstr>
      <vt:lpstr>SimSun</vt:lpstr>
      <vt:lpstr>Calibri</vt:lpstr>
      <vt:lpstr>細明體</vt:lpstr>
      <vt:lpstr>Wingdings 2</vt:lpstr>
      <vt:lpstr>鳳舞九天</vt:lpstr>
      <vt:lpstr>Microsoft Excel Chart</vt:lpstr>
      <vt:lpstr>PowerPoint 簡報</vt:lpstr>
      <vt:lpstr>注意</vt:lpstr>
      <vt:lpstr>目錄</vt:lpstr>
      <vt:lpstr>2種升學方式</vt:lpstr>
      <vt:lpstr>2種升學方式</vt:lpstr>
      <vt:lpstr>升學方式(一) 免試入學 超額比序積分(總分100)</vt:lpstr>
      <vt:lpstr>升學方式(一) 免試入學 教育會考</vt:lpstr>
      <vt:lpstr>升學方式(一) 免試入學 適性輔導</vt:lpstr>
      <vt:lpstr>升學方式(一) 免試入學 適性輔導</vt:lpstr>
      <vt:lpstr>升學方式(一) 免試入學 適性輔導</vt:lpstr>
      <vt:lpstr>升學方式(一) 免試入學 適性輔導</vt:lpstr>
      <vt:lpstr>升學方式(一) 免試入學 適性輔導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升學方式(一) 免試入學 多元學習</vt:lpstr>
      <vt:lpstr>原住民加分</vt:lpstr>
      <vt:lpstr>升學方式(一) 免試入學 超額比序同分時怎麼辦？</vt:lpstr>
      <vt:lpstr>升學方式(二) 特色招生</vt:lpstr>
      <vt:lpstr>升學方式(二) 特色招生 甄選入學</vt:lpstr>
      <vt:lpstr>112年桃連區特色招生 甄選入學招生班科</vt:lpstr>
      <vt:lpstr>升學方式(二) 特色招生 考試分發</vt:lpstr>
      <vt:lpstr>112年桃連區特色招生 考試入學招生班科</vt:lpstr>
      <vt:lpstr>7年級請持續累積超額比序積分~</vt:lpstr>
      <vt:lpstr>迷思</vt:lpstr>
      <vt:lpstr>PowerPoint 簡報</vt:lpstr>
      <vt:lpstr>有獎徵答</vt:lpstr>
      <vt:lpstr>解答: 第3個禮拜          115年5月16及17日。</vt:lpstr>
      <vt:lpstr>有獎徵答 </vt:lpstr>
      <vt:lpstr>有獎徵答</vt:lpstr>
      <vt:lpstr>有獎徵答</vt:lpstr>
      <vt:lpstr>結語</vt:lpstr>
      <vt:lpstr>工商服務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246</cp:revision>
  <cp:lastPrinted>2020-11-20T02:49:13Z</cp:lastPrinted>
  <dcterms:created xsi:type="dcterms:W3CDTF">2013-09-09T23:58:32Z</dcterms:created>
  <dcterms:modified xsi:type="dcterms:W3CDTF">2023-08-24T06:59:02Z</dcterms:modified>
</cp:coreProperties>
</file>