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43"/>
  </p:notesMasterIdLst>
  <p:handoutMasterIdLst>
    <p:handoutMasterId r:id="rId144"/>
  </p:handoutMasterIdLst>
  <p:sldIdLst>
    <p:sldId id="529" r:id="rId2"/>
    <p:sldId id="830" r:id="rId3"/>
    <p:sldId id="844" r:id="rId4"/>
    <p:sldId id="934" r:id="rId5"/>
    <p:sldId id="972" r:id="rId6"/>
    <p:sldId id="973" r:id="rId7"/>
    <p:sldId id="839" r:id="rId8"/>
    <p:sldId id="819" r:id="rId9"/>
    <p:sldId id="653" r:id="rId10"/>
    <p:sldId id="654" r:id="rId11"/>
    <p:sldId id="655" r:id="rId12"/>
    <p:sldId id="686" r:id="rId13"/>
    <p:sldId id="687" r:id="rId14"/>
    <p:sldId id="806" r:id="rId15"/>
    <p:sldId id="848" r:id="rId16"/>
    <p:sldId id="936" r:id="rId17"/>
    <p:sldId id="974" r:id="rId18"/>
    <p:sldId id="445" r:id="rId19"/>
    <p:sldId id="803" r:id="rId20"/>
    <p:sldId id="957" r:id="rId21"/>
    <p:sldId id="958" r:id="rId22"/>
    <p:sldId id="807" r:id="rId23"/>
    <p:sldId id="333" r:id="rId24"/>
    <p:sldId id="334" r:id="rId25"/>
    <p:sldId id="812" r:id="rId26"/>
    <p:sldId id="752" r:id="rId27"/>
    <p:sldId id="690" r:id="rId28"/>
    <p:sldId id="505" r:id="rId29"/>
    <p:sldId id="344" r:id="rId30"/>
    <p:sldId id="506" r:id="rId31"/>
    <p:sldId id="813" r:id="rId32"/>
    <p:sldId id="814" r:id="rId33"/>
    <p:sldId id="815" r:id="rId34"/>
    <p:sldId id="816" r:id="rId35"/>
    <p:sldId id="753" r:id="rId36"/>
    <p:sldId id="754" r:id="rId37"/>
    <p:sldId id="755" r:id="rId38"/>
    <p:sldId id="347" r:id="rId39"/>
    <p:sldId id="756" r:id="rId40"/>
    <p:sldId id="496" r:id="rId41"/>
    <p:sldId id="905" r:id="rId42"/>
    <p:sldId id="695" r:id="rId43"/>
    <p:sldId id="922" r:id="rId44"/>
    <p:sldId id="697" r:id="rId45"/>
    <p:sldId id="698" r:id="rId46"/>
    <p:sldId id="699" r:id="rId47"/>
    <p:sldId id="694" r:id="rId48"/>
    <p:sldId id="696" r:id="rId49"/>
    <p:sldId id="724" r:id="rId50"/>
    <p:sldId id="725" r:id="rId51"/>
    <p:sldId id="726" r:id="rId52"/>
    <p:sldId id="727" r:id="rId53"/>
    <p:sldId id="431" r:id="rId54"/>
    <p:sldId id="757" r:id="rId55"/>
    <p:sldId id="537" r:id="rId56"/>
    <p:sldId id="849" r:id="rId57"/>
    <p:sldId id="850" r:id="rId58"/>
    <p:sldId id="851" r:id="rId59"/>
    <p:sldId id="862" r:id="rId60"/>
    <p:sldId id="852" r:id="rId61"/>
    <p:sldId id="853" r:id="rId62"/>
    <p:sldId id="855" r:id="rId63"/>
    <p:sldId id="861" r:id="rId64"/>
    <p:sldId id="863" r:id="rId65"/>
    <p:sldId id="864" r:id="rId66"/>
    <p:sldId id="865" r:id="rId67"/>
    <p:sldId id="866" r:id="rId68"/>
    <p:sldId id="867" r:id="rId69"/>
    <p:sldId id="869" r:id="rId70"/>
    <p:sldId id="871" r:id="rId71"/>
    <p:sldId id="874" r:id="rId72"/>
    <p:sldId id="875" r:id="rId73"/>
    <p:sldId id="877" r:id="rId74"/>
    <p:sldId id="878" r:id="rId75"/>
    <p:sldId id="879" r:id="rId76"/>
    <p:sldId id="880" r:id="rId77"/>
    <p:sldId id="881" r:id="rId78"/>
    <p:sldId id="882" r:id="rId79"/>
    <p:sldId id="887" r:id="rId80"/>
    <p:sldId id="837" r:id="rId81"/>
    <p:sldId id="836" r:id="rId82"/>
    <p:sldId id="784" r:id="rId83"/>
    <p:sldId id="954" r:id="rId84"/>
    <p:sldId id="937" r:id="rId85"/>
    <p:sldId id="983" r:id="rId86"/>
    <p:sldId id="984" r:id="rId87"/>
    <p:sldId id="938" r:id="rId88"/>
    <p:sldId id="976" r:id="rId89"/>
    <p:sldId id="977" r:id="rId90"/>
    <p:sldId id="978" r:id="rId91"/>
    <p:sldId id="979" r:id="rId92"/>
    <p:sldId id="980" r:id="rId93"/>
    <p:sldId id="981" r:id="rId94"/>
    <p:sldId id="982" r:id="rId95"/>
    <p:sldId id="946" r:id="rId96"/>
    <p:sldId id="947" r:id="rId97"/>
    <p:sldId id="948" r:id="rId98"/>
    <p:sldId id="786" r:id="rId99"/>
    <p:sldId id="888" r:id="rId100"/>
    <p:sldId id="789" r:id="rId101"/>
    <p:sldId id="790" r:id="rId102"/>
    <p:sldId id="897" r:id="rId103"/>
    <p:sldId id="898" r:id="rId104"/>
    <p:sldId id="791" r:id="rId105"/>
    <p:sldId id="792" r:id="rId106"/>
    <p:sldId id="794" r:id="rId107"/>
    <p:sldId id="796" r:id="rId108"/>
    <p:sldId id="797" r:id="rId109"/>
    <p:sldId id="901" r:id="rId110"/>
    <p:sldId id="798" r:id="rId111"/>
    <p:sldId id="799" r:id="rId112"/>
    <p:sldId id="800" r:id="rId113"/>
    <p:sldId id="959" r:id="rId114"/>
    <p:sldId id="962" r:id="rId115"/>
    <p:sldId id="963" r:id="rId116"/>
    <p:sldId id="964" r:id="rId117"/>
    <p:sldId id="927" r:id="rId118"/>
    <p:sldId id="928" r:id="rId119"/>
    <p:sldId id="929" r:id="rId120"/>
    <p:sldId id="910" r:id="rId121"/>
    <p:sldId id="912" r:id="rId122"/>
    <p:sldId id="914" r:id="rId123"/>
    <p:sldId id="915" r:id="rId124"/>
    <p:sldId id="916" r:id="rId125"/>
    <p:sldId id="917" r:id="rId126"/>
    <p:sldId id="918" r:id="rId127"/>
    <p:sldId id="919" r:id="rId128"/>
    <p:sldId id="920" r:id="rId129"/>
    <p:sldId id="921" r:id="rId130"/>
    <p:sldId id="820" r:id="rId131"/>
    <p:sldId id="975" r:id="rId132"/>
    <p:sldId id="821" r:id="rId133"/>
    <p:sldId id="822" r:id="rId134"/>
    <p:sldId id="823" r:id="rId135"/>
    <p:sldId id="825" r:id="rId136"/>
    <p:sldId id="827" r:id="rId137"/>
    <p:sldId id="829" r:id="rId138"/>
    <p:sldId id="783" r:id="rId139"/>
    <p:sldId id="634" r:id="rId140"/>
    <p:sldId id="781" r:id="rId141"/>
    <p:sldId id="899" r:id="rId142"/>
  </p:sldIdLst>
  <p:sldSz cx="9144000" cy="6858000" type="screen4x3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00"/>
    <a:srgbClr val="FFCCFF"/>
    <a:srgbClr val="CCFFFF"/>
    <a:srgbClr val="99FFCC"/>
    <a:srgbClr val="FFCC99"/>
    <a:srgbClr val="990000"/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3" autoAdjust="0"/>
    <p:restoredTop sz="93053" autoAdjust="0"/>
  </p:normalViewPr>
  <p:slideViewPr>
    <p:cSldViewPr>
      <p:cViewPr varScale="1">
        <p:scale>
          <a:sx n="72" d="100"/>
          <a:sy n="72" d="100"/>
        </p:scale>
        <p:origin x="139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3563"/>
    </p:cViewPr>
  </p:sorterViewPr>
  <p:notesViewPr>
    <p:cSldViewPr>
      <p:cViewPr varScale="1">
        <p:scale>
          <a:sx n="78" d="100"/>
          <a:sy n="78" d="100"/>
        </p:scale>
        <p:origin x="-396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notesMaster" Target="notesMasters/notesMaster1.xml"/><Relationship Id="rId14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27963;&#38913;&#31807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人數(萬人)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1"/>
              <c:layout>
                <c:manualLayout>
                  <c:x val="1.7137960582690502E-3"/>
                  <c:y val="-3.22841000807102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AF3-4FEF-A17D-AFF0F8A904AE}"/>
                </c:ext>
              </c:extLst>
            </c:dLbl>
            <c:dLbl>
              <c:idx val="3"/>
              <c:layout>
                <c:manualLayout>
                  <c:x val="-5.1413881748072297E-3"/>
                  <c:y val="-1.9370460048426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AF3-4FEF-A17D-AFF0F8A904AE}"/>
                </c:ext>
              </c:extLst>
            </c:dLbl>
            <c:dLbl>
              <c:idx val="7"/>
              <c:layout>
                <c:manualLayout>
                  <c:x val="6.8551842330763267E-3"/>
                  <c:y val="-4.19693301049233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AF3-4FEF-A17D-AFF0F8A904AE}"/>
                </c:ext>
              </c:extLst>
            </c:dLbl>
            <c:dLbl>
              <c:idx val="8"/>
              <c:layout>
                <c:manualLayout>
                  <c:x val="6.8551842330762643E-3"/>
                  <c:y val="6.13397901533494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AF3-4FEF-A17D-AFF0F8A904AE}"/>
                </c:ext>
              </c:extLst>
            </c:dLbl>
            <c:dLbl>
              <c:idx val="9"/>
              <c:layout>
                <c:manualLayout>
                  <c:x val="1.7137960582690535E-2"/>
                  <c:y val="-4.19693301049233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AF3-4FEF-A17D-AFF0F8A904AE}"/>
                </c:ext>
              </c:extLst>
            </c:dLbl>
            <c:dLbl>
              <c:idx val="10"/>
              <c:layout>
                <c:manualLayout>
                  <c:x val="1.1996572407883337E-2"/>
                  <c:y val="6.7796610169491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AF3-4FEF-A17D-AFF0F8A904AE}"/>
                </c:ext>
              </c:extLst>
            </c:dLbl>
            <c:dLbl>
              <c:idx val="11"/>
              <c:layout>
                <c:manualLayout>
                  <c:x val="1.0282776349614395E-2"/>
                  <c:y val="-3.87409200968523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AF3-4FEF-A17D-AFF0F8A904AE}"/>
                </c:ext>
              </c:extLst>
            </c:dLbl>
            <c:dLbl>
              <c:idx val="12"/>
              <c:layout>
                <c:manualLayout>
                  <c:x val="1.0282776349614395E-2"/>
                  <c:y val="-2.90556900726392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AF3-4FEF-A17D-AFF0F8A904AE}"/>
                </c:ext>
              </c:extLst>
            </c:dLbl>
            <c:dLbl>
              <c:idx val="13"/>
              <c:layout>
                <c:manualLayout>
                  <c:x val="-3.4275921165381321E-2"/>
                  <c:y val="4.84261501210653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AF3-4FEF-A17D-AFF0F8A904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1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xVal>
            <c:numRef>
              <c:f>工作表1!$A$2:$A$15</c:f>
              <c:numCache>
                <c:formatCode>General</c:formatCode>
                <c:ptCount val="14"/>
                <c:pt idx="0">
                  <c:v>100</c:v>
                </c:pt>
                <c:pt idx="1">
                  <c:v>101</c:v>
                </c:pt>
                <c:pt idx="2">
                  <c:v>102</c:v>
                </c:pt>
                <c:pt idx="3">
                  <c:v>103</c:v>
                </c:pt>
                <c:pt idx="4">
                  <c:v>104</c:v>
                </c:pt>
                <c:pt idx="5">
                  <c:v>105</c:v>
                </c:pt>
                <c:pt idx="6">
                  <c:v>106</c:v>
                </c:pt>
                <c:pt idx="7">
                  <c:v>107</c:v>
                </c:pt>
                <c:pt idx="8">
                  <c:v>108</c:v>
                </c:pt>
                <c:pt idx="9">
                  <c:v>109</c:v>
                </c:pt>
                <c:pt idx="10">
                  <c:v>110</c:v>
                </c:pt>
                <c:pt idx="11">
                  <c:v>111</c:v>
                </c:pt>
                <c:pt idx="12">
                  <c:v>112</c:v>
                </c:pt>
                <c:pt idx="13">
                  <c:v>113</c:v>
                </c:pt>
              </c:numCache>
            </c:numRef>
          </c:xVal>
          <c:yVal>
            <c:numRef>
              <c:f>工作表1!$B$2:$B$15</c:f>
              <c:numCache>
                <c:formatCode>General</c:formatCode>
                <c:ptCount val="14"/>
                <c:pt idx="0">
                  <c:v>31.4</c:v>
                </c:pt>
                <c:pt idx="1">
                  <c:v>28.9</c:v>
                </c:pt>
                <c:pt idx="2">
                  <c:v>27.2</c:v>
                </c:pt>
                <c:pt idx="3">
                  <c:v>28.7</c:v>
                </c:pt>
                <c:pt idx="4">
                  <c:v>27.5</c:v>
                </c:pt>
                <c:pt idx="5">
                  <c:v>24.2</c:v>
                </c:pt>
                <c:pt idx="6">
                  <c:v>23</c:v>
                </c:pt>
                <c:pt idx="7">
                  <c:v>21.5</c:v>
                </c:pt>
                <c:pt idx="8">
                  <c:v>20.9</c:v>
                </c:pt>
                <c:pt idx="9">
                  <c:v>20.2</c:v>
                </c:pt>
                <c:pt idx="10">
                  <c:v>19.899999999999999</c:v>
                </c:pt>
                <c:pt idx="11">
                  <c:v>19.8</c:v>
                </c:pt>
                <c:pt idx="12">
                  <c:v>19.2</c:v>
                </c:pt>
                <c:pt idx="13">
                  <c:v>17.5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7AF3-4FEF-A17D-AFF0F8A904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392960"/>
        <c:axId val="82394496"/>
      </c:scatterChart>
      <c:valAx>
        <c:axId val="82392960"/>
        <c:scaling>
          <c:orientation val="minMax"/>
          <c:max val="113"/>
          <c:min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82394496"/>
        <c:crosses val="autoZero"/>
        <c:crossBetween val="midCat"/>
        <c:majorUnit val="1"/>
      </c:valAx>
      <c:valAx>
        <c:axId val="82394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823929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2AFB2-FD43-4A34-86BA-0007DA796AEA}" type="doc">
      <dgm:prSet loTypeId="urn:microsoft.com/office/officeart/2005/8/layout/gear1" loCatId="cycle" qsTypeId="urn:microsoft.com/office/officeart/2005/8/quickstyle/simple1#1" qsCatId="simple" csTypeId="urn:microsoft.com/office/officeart/2005/8/colors/colorful5" csCatId="colorful" phldr="1"/>
      <dgm:spPr/>
    </dgm:pt>
    <dgm:pt modelId="{B4FB02AD-08B9-409B-B0FF-73FE9AEBAFF7}">
      <dgm:prSet phldrT="[文字]" custT="1"/>
      <dgm:spPr>
        <a:solidFill>
          <a:srgbClr val="92D050"/>
        </a:solidFill>
        <a:ln w="38100">
          <a:solidFill>
            <a:srgbClr val="00B050"/>
          </a:solidFill>
        </a:ln>
      </dgm:spPr>
      <dgm:t>
        <a:bodyPr/>
        <a:lstStyle/>
        <a:p>
          <a:r>
            <a:rPr lang="zh-TW" altLang="en-US" sz="4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gm:t>
    </dgm:pt>
    <dgm:pt modelId="{730665FC-8387-40AF-9993-CCE2BE20AFC0}" type="parTrans" cxnId="{17701676-6ADD-4BA7-9387-15B17CF6B3D1}">
      <dgm:prSet/>
      <dgm:spPr/>
      <dgm:t>
        <a:bodyPr/>
        <a:lstStyle/>
        <a:p>
          <a:endParaRPr lang="zh-TW" altLang="en-US"/>
        </a:p>
      </dgm:t>
    </dgm:pt>
    <dgm:pt modelId="{3470786B-4CF0-454C-B04A-ABA9B7104ABE}" type="sibTrans" cxnId="{17701676-6ADD-4BA7-9387-15B17CF6B3D1}">
      <dgm:prSet/>
      <dgm:spPr>
        <a:solidFill>
          <a:srgbClr val="92D050"/>
        </a:solidFill>
      </dgm:spPr>
      <dgm:t>
        <a:bodyPr/>
        <a:lstStyle/>
        <a:p>
          <a:endParaRPr lang="zh-TW" altLang="en-US"/>
        </a:p>
      </dgm:t>
    </dgm:pt>
    <dgm:pt modelId="{1C1AFDA2-63C7-4AD0-89A0-B98A32F6C7A6}">
      <dgm:prSet phldrT="[文字]" custT="1"/>
      <dgm:spPr>
        <a:solidFill>
          <a:srgbClr val="00B0F0"/>
        </a:solidFill>
        <a:ln w="38100">
          <a:solidFill>
            <a:srgbClr val="0070C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gm:t>
    </dgm:pt>
    <dgm:pt modelId="{A46CD4A1-B816-4044-9DFF-048F90ACD2D5}" type="parTrans" cxnId="{25F9F29F-6EB8-4ED0-8332-30CBE1DBE80A}">
      <dgm:prSet/>
      <dgm:spPr/>
      <dgm:t>
        <a:bodyPr/>
        <a:lstStyle/>
        <a:p>
          <a:endParaRPr lang="zh-TW" altLang="en-US"/>
        </a:p>
      </dgm:t>
    </dgm:pt>
    <dgm:pt modelId="{5697CCAE-7FCF-4B4E-8D15-84A209426511}" type="sibTrans" cxnId="{25F9F29F-6EB8-4ED0-8332-30CBE1DBE80A}">
      <dgm:prSet/>
      <dgm:spPr>
        <a:solidFill>
          <a:srgbClr val="00B0F0"/>
        </a:solidFill>
      </dgm:spPr>
      <dgm:t>
        <a:bodyPr/>
        <a:lstStyle/>
        <a:p>
          <a:endParaRPr lang="zh-TW" altLang="en-US"/>
        </a:p>
      </dgm:t>
    </dgm:pt>
    <dgm:pt modelId="{A9872E36-200C-414B-A98E-56A74450DCF3}">
      <dgm:prSet phldrT="[文字]" custT="1"/>
      <dgm:spPr>
        <a:solidFill>
          <a:srgbClr val="FFC000"/>
        </a:solidFill>
        <a:ln>
          <a:solidFill>
            <a:srgbClr val="FF660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gm:t>
    </dgm:pt>
    <dgm:pt modelId="{52735724-C630-4EB9-B5C0-E3698E324D00}" type="parTrans" cxnId="{379F4DC1-A4F5-4FF0-86E9-4B5A3BB5F9F9}">
      <dgm:prSet/>
      <dgm:spPr/>
      <dgm:t>
        <a:bodyPr/>
        <a:lstStyle/>
        <a:p>
          <a:endParaRPr lang="zh-TW" altLang="en-US"/>
        </a:p>
      </dgm:t>
    </dgm:pt>
    <dgm:pt modelId="{87D56500-3079-486D-8BCF-126CAA0E949C}" type="sibTrans" cxnId="{379F4DC1-A4F5-4FF0-86E9-4B5A3BB5F9F9}">
      <dgm:prSet/>
      <dgm:spPr>
        <a:solidFill>
          <a:srgbClr val="FF0000"/>
        </a:solidFill>
      </dgm:spPr>
      <dgm:t>
        <a:bodyPr/>
        <a:lstStyle/>
        <a:p>
          <a:endParaRPr lang="zh-TW" altLang="en-US"/>
        </a:p>
      </dgm:t>
    </dgm:pt>
    <dgm:pt modelId="{77213D52-446C-4140-8541-6AFE309C443B}" type="pres">
      <dgm:prSet presAssocID="{78D2AFB2-FD43-4A34-86BA-0007DA796AE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A14BC18-6F9A-4AEC-A8EC-D16895436963}" type="pres">
      <dgm:prSet presAssocID="{B4FB02AD-08B9-409B-B0FF-73FE9AEBAFF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153B0A-7DF6-4B2E-B56B-D769C8F404E5}" type="pres">
      <dgm:prSet presAssocID="{B4FB02AD-08B9-409B-B0FF-73FE9AEBAFF7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54688A6F-0242-43D0-A1DF-708CE7AC4083}" type="pres">
      <dgm:prSet presAssocID="{B4FB02AD-08B9-409B-B0FF-73FE9AEBAFF7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D105F10A-51D5-4D3B-B1A0-3A14020FD9B7}" type="pres">
      <dgm:prSet presAssocID="{1C1AFDA2-63C7-4AD0-89A0-B98A32F6C7A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90B0CC-3B31-499A-B891-8189C81B71A3}" type="pres">
      <dgm:prSet presAssocID="{1C1AFDA2-63C7-4AD0-89A0-B98A32F6C7A6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49DBCEC0-B24F-4704-9997-AE88600187D9}" type="pres">
      <dgm:prSet presAssocID="{1C1AFDA2-63C7-4AD0-89A0-B98A32F6C7A6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FF1FAC84-064E-49BA-9CD8-6DBD84D94F14}" type="pres">
      <dgm:prSet presAssocID="{A9872E36-200C-414B-A98E-56A74450DCF3}" presName="gear3" presStyleLbl="node1" presStyleIdx="2" presStyleCnt="3"/>
      <dgm:spPr/>
      <dgm:t>
        <a:bodyPr/>
        <a:lstStyle/>
        <a:p>
          <a:endParaRPr lang="zh-TW" altLang="en-US"/>
        </a:p>
      </dgm:t>
    </dgm:pt>
    <dgm:pt modelId="{8D0BA86D-5344-4DC3-82C6-410D35DC4E59}" type="pres">
      <dgm:prSet presAssocID="{A9872E36-200C-414B-A98E-56A74450DCF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7314A7-65DB-40E8-B560-D548B2553B85}" type="pres">
      <dgm:prSet presAssocID="{A9872E36-200C-414B-A98E-56A74450DCF3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24FA9A56-9A3C-4D32-A90F-5B49B746662F}" type="pres">
      <dgm:prSet presAssocID="{A9872E36-200C-414B-A98E-56A74450DCF3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F24AAD2B-BF64-4451-B2DA-F9A32DACBA19}" type="pres">
      <dgm:prSet presAssocID="{3470786B-4CF0-454C-B04A-ABA9B7104ABE}" presName="connector1" presStyleLbl="sibTrans2D1" presStyleIdx="0" presStyleCnt="3"/>
      <dgm:spPr/>
      <dgm:t>
        <a:bodyPr/>
        <a:lstStyle/>
        <a:p>
          <a:endParaRPr lang="zh-TW" altLang="en-US"/>
        </a:p>
      </dgm:t>
    </dgm:pt>
    <dgm:pt modelId="{D571822E-360D-43D3-86E3-A75DAD1CD3A5}" type="pres">
      <dgm:prSet presAssocID="{5697CCAE-7FCF-4B4E-8D15-84A209426511}" presName="connector2" presStyleLbl="sibTrans2D1" presStyleIdx="1" presStyleCnt="3"/>
      <dgm:spPr/>
      <dgm:t>
        <a:bodyPr/>
        <a:lstStyle/>
        <a:p>
          <a:endParaRPr lang="zh-TW" altLang="en-US"/>
        </a:p>
      </dgm:t>
    </dgm:pt>
    <dgm:pt modelId="{68271545-1811-4712-A500-FC0FC419A452}" type="pres">
      <dgm:prSet presAssocID="{87D56500-3079-486D-8BCF-126CAA0E949C}" presName="connector3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2B202EE1-FD52-4379-8D4E-571D2A6FF42B}" type="presOf" srcId="{1C1AFDA2-63C7-4AD0-89A0-B98A32F6C7A6}" destId="{49DBCEC0-B24F-4704-9997-AE88600187D9}" srcOrd="2" destOrd="0" presId="urn:microsoft.com/office/officeart/2005/8/layout/gear1"/>
    <dgm:cxn modelId="{9AEE56C5-CD70-4133-A5B5-D0A8929A37AE}" type="presOf" srcId="{1C1AFDA2-63C7-4AD0-89A0-B98A32F6C7A6}" destId="{6C90B0CC-3B31-499A-B891-8189C81B71A3}" srcOrd="1" destOrd="0" presId="urn:microsoft.com/office/officeart/2005/8/layout/gear1"/>
    <dgm:cxn modelId="{3970CFFE-A186-42FA-88B6-7739FB3AD97E}" type="presOf" srcId="{87D56500-3079-486D-8BCF-126CAA0E949C}" destId="{68271545-1811-4712-A500-FC0FC419A452}" srcOrd="0" destOrd="0" presId="urn:microsoft.com/office/officeart/2005/8/layout/gear1"/>
    <dgm:cxn modelId="{4E4F7CD8-09EA-489A-B2BB-67E191BC215B}" type="presOf" srcId="{B4FB02AD-08B9-409B-B0FF-73FE9AEBAFF7}" destId="{54688A6F-0242-43D0-A1DF-708CE7AC4083}" srcOrd="2" destOrd="0" presId="urn:microsoft.com/office/officeart/2005/8/layout/gear1"/>
    <dgm:cxn modelId="{F4AFA2CE-DC22-4A38-AC58-E8C09669462D}" type="presOf" srcId="{A9872E36-200C-414B-A98E-56A74450DCF3}" destId="{24FA9A56-9A3C-4D32-A90F-5B49B746662F}" srcOrd="3" destOrd="0" presId="urn:microsoft.com/office/officeart/2005/8/layout/gear1"/>
    <dgm:cxn modelId="{A0A5F1A5-E06E-4CC0-A40E-A8D043F8C124}" type="presOf" srcId="{B4FB02AD-08B9-409B-B0FF-73FE9AEBAFF7}" destId="{EA14BC18-6F9A-4AEC-A8EC-D16895436963}" srcOrd="0" destOrd="0" presId="urn:microsoft.com/office/officeart/2005/8/layout/gear1"/>
    <dgm:cxn modelId="{66E6BEF9-18E3-4264-B175-5A267E12C55F}" type="presOf" srcId="{1C1AFDA2-63C7-4AD0-89A0-B98A32F6C7A6}" destId="{D105F10A-51D5-4D3B-B1A0-3A14020FD9B7}" srcOrd="0" destOrd="0" presId="urn:microsoft.com/office/officeart/2005/8/layout/gear1"/>
    <dgm:cxn modelId="{59845C2B-727F-42B1-BC5A-DD33FD9A9C12}" type="presOf" srcId="{78D2AFB2-FD43-4A34-86BA-0007DA796AEA}" destId="{77213D52-446C-4140-8541-6AFE309C443B}" srcOrd="0" destOrd="0" presId="urn:microsoft.com/office/officeart/2005/8/layout/gear1"/>
    <dgm:cxn modelId="{55D2E897-DDF6-4EF2-9432-46A327C90FB2}" type="presOf" srcId="{3470786B-4CF0-454C-B04A-ABA9B7104ABE}" destId="{F24AAD2B-BF64-4451-B2DA-F9A32DACBA19}" srcOrd="0" destOrd="0" presId="urn:microsoft.com/office/officeart/2005/8/layout/gear1"/>
    <dgm:cxn modelId="{379F4DC1-A4F5-4FF0-86E9-4B5A3BB5F9F9}" srcId="{78D2AFB2-FD43-4A34-86BA-0007DA796AEA}" destId="{A9872E36-200C-414B-A98E-56A74450DCF3}" srcOrd="2" destOrd="0" parTransId="{52735724-C630-4EB9-B5C0-E3698E324D00}" sibTransId="{87D56500-3079-486D-8BCF-126CAA0E949C}"/>
    <dgm:cxn modelId="{B0F3A58F-7CDE-4789-B625-108C8219B242}" type="presOf" srcId="{A9872E36-200C-414B-A98E-56A74450DCF3}" destId="{8D0BA86D-5344-4DC3-82C6-410D35DC4E59}" srcOrd="1" destOrd="0" presId="urn:microsoft.com/office/officeart/2005/8/layout/gear1"/>
    <dgm:cxn modelId="{A316FF4A-251B-4DF3-A2A0-256826898766}" type="presOf" srcId="{5697CCAE-7FCF-4B4E-8D15-84A209426511}" destId="{D571822E-360D-43D3-86E3-A75DAD1CD3A5}" srcOrd="0" destOrd="0" presId="urn:microsoft.com/office/officeart/2005/8/layout/gear1"/>
    <dgm:cxn modelId="{25F9F29F-6EB8-4ED0-8332-30CBE1DBE80A}" srcId="{78D2AFB2-FD43-4A34-86BA-0007DA796AEA}" destId="{1C1AFDA2-63C7-4AD0-89A0-B98A32F6C7A6}" srcOrd="1" destOrd="0" parTransId="{A46CD4A1-B816-4044-9DFF-048F90ACD2D5}" sibTransId="{5697CCAE-7FCF-4B4E-8D15-84A209426511}"/>
    <dgm:cxn modelId="{6825C5FC-2462-4BB5-98A2-E27118EB0EE9}" type="presOf" srcId="{A9872E36-200C-414B-A98E-56A74450DCF3}" destId="{767314A7-65DB-40E8-B560-D548B2553B85}" srcOrd="2" destOrd="0" presId="urn:microsoft.com/office/officeart/2005/8/layout/gear1"/>
    <dgm:cxn modelId="{080A6E16-887B-4EEE-88AC-15537D880C2A}" type="presOf" srcId="{B4FB02AD-08B9-409B-B0FF-73FE9AEBAFF7}" destId="{9F153B0A-7DF6-4B2E-B56B-D769C8F404E5}" srcOrd="1" destOrd="0" presId="urn:microsoft.com/office/officeart/2005/8/layout/gear1"/>
    <dgm:cxn modelId="{17701676-6ADD-4BA7-9387-15B17CF6B3D1}" srcId="{78D2AFB2-FD43-4A34-86BA-0007DA796AEA}" destId="{B4FB02AD-08B9-409B-B0FF-73FE9AEBAFF7}" srcOrd="0" destOrd="0" parTransId="{730665FC-8387-40AF-9993-CCE2BE20AFC0}" sibTransId="{3470786B-4CF0-454C-B04A-ABA9B7104ABE}"/>
    <dgm:cxn modelId="{FFD7140D-B355-4CA9-A967-80E25BC145F3}" type="presOf" srcId="{A9872E36-200C-414B-A98E-56A74450DCF3}" destId="{FF1FAC84-064E-49BA-9CD8-6DBD84D94F14}" srcOrd="0" destOrd="0" presId="urn:microsoft.com/office/officeart/2005/8/layout/gear1"/>
    <dgm:cxn modelId="{F1D89CCC-F8B0-4C92-AAAC-9AA2FB1BE5A3}" type="presParOf" srcId="{77213D52-446C-4140-8541-6AFE309C443B}" destId="{EA14BC18-6F9A-4AEC-A8EC-D16895436963}" srcOrd="0" destOrd="0" presId="urn:microsoft.com/office/officeart/2005/8/layout/gear1"/>
    <dgm:cxn modelId="{15E6FE31-BA93-4FA0-AC3A-1969A926956A}" type="presParOf" srcId="{77213D52-446C-4140-8541-6AFE309C443B}" destId="{9F153B0A-7DF6-4B2E-B56B-D769C8F404E5}" srcOrd="1" destOrd="0" presId="urn:microsoft.com/office/officeart/2005/8/layout/gear1"/>
    <dgm:cxn modelId="{6ED9411A-2673-4BAE-9399-3B2ED4E46C16}" type="presParOf" srcId="{77213D52-446C-4140-8541-6AFE309C443B}" destId="{54688A6F-0242-43D0-A1DF-708CE7AC4083}" srcOrd="2" destOrd="0" presId="urn:microsoft.com/office/officeart/2005/8/layout/gear1"/>
    <dgm:cxn modelId="{7643FE09-AF32-4224-B04C-93D8F108F9A4}" type="presParOf" srcId="{77213D52-446C-4140-8541-6AFE309C443B}" destId="{D105F10A-51D5-4D3B-B1A0-3A14020FD9B7}" srcOrd="3" destOrd="0" presId="urn:microsoft.com/office/officeart/2005/8/layout/gear1"/>
    <dgm:cxn modelId="{21DC940E-DDED-424D-AA60-F92A5ADF7A4F}" type="presParOf" srcId="{77213D52-446C-4140-8541-6AFE309C443B}" destId="{6C90B0CC-3B31-499A-B891-8189C81B71A3}" srcOrd="4" destOrd="0" presId="urn:microsoft.com/office/officeart/2005/8/layout/gear1"/>
    <dgm:cxn modelId="{15DF943D-F904-48B4-AB77-AC2B60A04C51}" type="presParOf" srcId="{77213D52-446C-4140-8541-6AFE309C443B}" destId="{49DBCEC0-B24F-4704-9997-AE88600187D9}" srcOrd="5" destOrd="0" presId="urn:microsoft.com/office/officeart/2005/8/layout/gear1"/>
    <dgm:cxn modelId="{121F9F72-454A-42D2-BDDB-18346CAF05E4}" type="presParOf" srcId="{77213D52-446C-4140-8541-6AFE309C443B}" destId="{FF1FAC84-064E-49BA-9CD8-6DBD84D94F14}" srcOrd="6" destOrd="0" presId="urn:microsoft.com/office/officeart/2005/8/layout/gear1"/>
    <dgm:cxn modelId="{58CF932C-EA52-4354-A6A0-21B60FEB19E4}" type="presParOf" srcId="{77213D52-446C-4140-8541-6AFE309C443B}" destId="{8D0BA86D-5344-4DC3-82C6-410D35DC4E59}" srcOrd="7" destOrd="0" presId="urn:microsoft.com/office/officeart/2005/8/layout/gear1"/>
    <dgm:cxn modelId="{989A7EFB-1188-4E3E-9688-3C0A4A0E49D2}" type="presParOf" srcId="{77213D52-446C-4140-8541-6AFE309C443B}" destId="{767314A7-65DB-40E8-B560-D548B2553B85}" srcOrd="8" destOrd="0" presId="urn:microsoft.com/office/officeart/2005/8/layout/gear1"/>
    <dgm:cxn modelId="{B7B970CD-BBB0-4785-ABED-33ED05B16B10}" type="presParOf" srcId="{77213D52-446C-4140-8541-6AFE309C443B}" destId="{24FA9A56-9A3C-4D32-A90F-5B49B746662F}" srcOrd="9" destOrd="0" presId="urn:microsoft.com/office/officeart/2005/8/layout/gear1"/>
    <dgm:cxn modelId="{6696D34D-CA3F-415D-AD41-0EC065B86CE8}" type="presParOf" srcId="{77213D52-446C-4140-8541-6AFE309C443B}" destId="{F24AAD2B-BF64-4451-B2DA-F9A32DACBA19}" srcOrd="10" destOrd="0" presId="urn:microsoft.com/office/officeart/2005/8/layout/gear1"/>
    <dgm:cxn modelId="{E3121C9B-3767-46E9-8393-2E5FB7A806F2}" type="presParOf" srcId="{77213D52-446C-4140-8541-6AFE309C443B}" destId="{D571822E-360D-43D3-86E3-A75DAD1CD3A5}" srcOrd="11" destOrd="0" presId="urn:microsoft.com/office/officeart/2005/8/layout/gear1"/>
    <dgm:cxn modelId="{6A4FE5B7-F575-4504-9270-5A0E4E5BA089}" type="presParOf" srcId="{77213D52-446C-4140-8541-6AFE309C443B}" destId="{68271545-1811-4712-A500-FC0FC419A45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7B186F-5B46-468C-AF55-E024DAAFAA39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F9E79064-68C8-483E-A861-C4EFA5F54ACA}">
      <dgm:prSet phldrT="[文字]" custT="1"/>
      <dgm:spPr/>
      <dgm:t>
        <a:bodyPr/>
        <a:lstStyle/>
        <a:p>
          <a:r>
            <a:rPr lang="en-US" altLang="zh-TW" sz="2800" dirty="0">
              <a:latin typeface="標楷體" pitchFamily="65" charset="-120"/>
              <a:ea typeface="標楷體" pitchFamily="65" charset="-120"/>
            </a:rPr>
            <a:t>108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學年度桃連區特色招生甄選</a:t>
          </a:r>
        </a:p>
      </dgm:t>
    </dgm:pt>
    <dgm:pt modelId="{83CD7FB1-65A5-4620-A94D-7E1A4C92B777}" type="par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88A2C6E5-2988-49BF-B1B1-289F0A496B89}" type="sib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A7112B98-6EF3-4FE7-BF3D-C59D1B368008}">
      <dgm:prSet phldrT="[文字]" custT="1"/>
      <dgm:spPr/>
      <dgm:t>
        <a:bodyPr/>
        <a:lstStyle/>
        <a:p>
          <a:r>
            <a:rPr lang="zh-TW" altLang="en-US" sz="28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-2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2800" dirty="0">
            <a:latin typeface="標楷體" pitchFamily="65" charset="-120"/>
            <a:ea typeface="標楷體" pitchFamily="65" charset="-120"/>
          </a:endParaRPr>
        </a:p>
        <a:p>
          <a:r>
            <a: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72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2800" dirty="0">
            <a:latin typeface="標楷體" pitchFamily="65" charset="-120"/>
            <a:ea typeface="標楷體" pitchFamily="65" charset="-120"/>
          </a:endParaRPr>
        </a:p>
      </dgm:t>
    </dgm:pt>
    <dgm:pt modelId="{D565FFC9-7E5F-4E16-B5CB-8356BB01A266}" type="par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C5566B29-EA1D-499F-BCA4-71D0AE10D7B6}" type="sib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163E3733-E3DE-4603-B81D-A07920279013}">
      <dgm:prSet phldrT="[文字]" custT="1"/>
      <dgm:spPr/>
      <dgm:t>
        <a:bodyPr/>
        <a:lstStyle/>
        <a:p>
          <a:r>
            <a:rPr lang="zh-TW" altLang="en-US" sz="28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-72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2223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6CB1DB07-AA8B-4C48-A29B-559FCF6B1F87}" type="par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EEB7CB51-D528-4B27-BF94-CC9191BAC249}" type="sib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6549D92B-83E7-4382-BCE2-AD411F4B9095}">
      <dgm:prSet phldrT="[文字]" custT="1"/>
      <dgm:spPr/>
      <dgm:t>
        <a:bodyPr/>
        <a:lstStyle/>
        <a:p>
          <a:r>
            <a:rPr lang="zh-TW" altLang="en-US" sz="28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97738555-1C5B-4877-B0B6-5F0D62AC8F85}" type="par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4C9B512C-8C6C-417C-9FE7-3CA82609C85E}" type="sib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B2B8C07D-43F5-4C65-A23A-D2D80650E3E0}">
      <dgm:prSet phldrT="[文字]" custT="1"/>
      <dgm:spPr/>
      <dgm:t>
        <a:bodyPr/>
        <a:lstStyle/>
        <a:p>
          <a:pPr algn="l"/>
          <a:r>
            <a:rPr lang="zh-TW" altLang="en-US" sz="24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-15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473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477E55E1-8396-468B-AFE0-22BEDD77F5B7}" type="par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DACF4943-C3D6-4084-BAB5-AE5B368DB4A7}" type="sib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7946C596-4121-4021-BADA-B7DCCC57B3BE}" type="pres">
      <dgm:prSet presAssocID="{827B186F-5B46-468C-AF55-E024DAAFAA3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D023388-E77E-4DEB-AB21-039C45EBC052}" type="pres">
      <dgm:prSet presAssocID="{827B186F-5B46-468C-AF55-E024DAAFAA39}" presName="matrix" presStyleCnt="0"/>
      <dgm:spPr/>
    </dgm:pt>
    <dgm:pt modelId="{CD18A5EF-14CC-4D99-B9B5-ADC491578342}" type="pres">
      <dgm:prSet presAssocID="{827B186F-5B46-468C-AF55-E024DAAFAA39}" presName="tile1" presStyleLbl="node1" presStyleIdx="0" presStyleCnt="4"/>
      <dgm:spPr/>
      <dgm:t>
        <a:bodyPr/>
        <a:lstStyle/>
        <a:p>
          <a:endParaRPr lang="zh-TW" altLang="en-US"/>
        </a:p>
      </dgm:t>
    </dgm:pt>
    <dgm:pt modelId="{C4C3389C-960C-45F0-B12F-65FC46FCDAAF}" type="pres">
      <dgm:prSet presAssocID="{827B186F-5B46-468C-AF55-E024DAAFAA3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A2D15B-CF76-4202-AA22-9C6B1404492F}" type="pres">
      <dgm:prSet presAssocID="{827B186F-5B46-468C-AF55-E024DAAFAA39}" presName="tile2" presStyleLbl="node1" presStyleIdx="1" presStyleCnt="4"/>
      <dgm:spPr/>
      <dgm:t>
        <a:bodyPr/>
        <a:lstStyle/>
        <a:p>
          <a:endParaRPr lang="zh-TW" altLang="en-US"/>
        </a:p>
      </dgm:t>
    </dgm:pt>
    <dgm:pt modelId="{2DBDCC4B-9364-4C26-897D-9D5279936C4A}" type="pres">
      <dgm:prSet presAssocID="{827B186F-5B46-468C-AF55-E024DAAFAA3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5F4473-6895-42D5-9283-BB264002653F}" type="pres">
      <dgm:prSet presAssocID="{827B186F-5B46-468C-AF55-E024DAAFAA39}" presName="tile3" presStyleLbl="node1" presStyleIdx="2" presStyleCnt="4"/>
      <dgm:spPr/>
      <dgm:t>
        <a:bodyPr/>
        <a:lstStyle/>
        <a:p>
          <a:endParaRPr lang="zh-TW" altLang="en-US"/>
        </a:p>
      </dgm:t>
    </dgm:pt>
    <dgm:pt modelId="{CD12BA36-16AB-4F0D-9947-4D905491FE95}" type="pres">
      <dgm:prSet presAssocID="{827B186F-5B46-468C-AF55-E024DAAFAA3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B11538-AE62-4BBD-9767-0683C1A64A5B}" type="pres">
      <dgm:prSet presAssocID="{827B186F-5B46-468C-AF55-E024DAAFAA39}" presName="tile4" presStyleLbl="node1" presStyleIdx="3" presStyleCnt="4"/>
      <dgm:spPr/>
      <dgm:t>
        <a:bodyPr/>
        <a:lstStyle/>
        <a:p>
          <a:endParaRPr lang="zh-TW" altLang="en-US"/>
        </a:p>
      </dgm:t>
    </dgm:pt>
    <dgm:pt modelId="{D9475630-C8AD-44A0-9DDF-60B3D2C6E705}" type="pres">
      <dgm:prSet presAssocID="{827B186F-5B46-468C-AF55-E024DAAFAA3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95E15C-553B-471B-9ADC-ED155AB191E3}" type="pres">
      <dgm:prSet presAssocID="{827B186F-5B46-468C-AF55-E024DAAFAA39}" presName="centerTile" presStyleLbl="fgShp" presStyleIdx="0" presStyleCnt="1" custScaleX="114921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0D89CFF-2DDC-42B9-97EF-165D11C67010}" srcId="{F9E79064-68C8-483E-A861-C4EFA5F54ACA}" destId="{163E3733-E3DE-4603-B81D-A07920279013}" srcOrd="1" destOrd="0" parTransId="{6CB1DB07-AA8B-4C48-A29B-559FCF6B1F87}" sibTransId="{EEB7CB51-D528-4B27-BF94-CC9191BAC249}"/>
    <dgm:cxn modelId="{B72953B4-B5B0-4FDE-8432-D56E4A016426}" type="presOf" srcId="{6549D92B-83E7-4382-BCE2-AD411F4B9095}" destId="{CD12BA36-16AB-4F0D-9947-4D905491FE95}" srcOrd="1" destOrd="0" presId="urn:microsoft.com/office/officeart/2005/8/layout/matrix1"/>
    <dgm:cxn modelId="{530BC97C-8EE5-4BE3-A9EF-EF5DE3BD1D43}" type="presOf" srcId="{F9E79064-68C8-483E-A861-C4EFA5F54ACA}" destId="{7595E15C-553B-471B-9ADC-ED155AB191E3}" srcOrd="0" destOrd="0" presId="urn:microsoft.com/office/officeart/2005/8/layout/matrix1"/>
    <dgm:cxn modelId="{4735403C-32DB-4665-9960-4BB52EEF1B8C}" type="presOf" srcId="{827B186F-5B46-468C-AF55-E024DAAFAA39}" destId="{7946C596-4121-4021-BADA-B7DCCC57B3BE}" srcOrd="0" destOrd="0" presId="urn:microsoft.com/office/officeart/2005/8/layout/matrix1"/>
    <dgm:cxn modelId="{25C0F3C1-5C9C-45D4-8362-C3A53C497600}" type="presOf" srcId="{163E3733-E3DE-4603-B81D-A07920279013}" destId="{2DBDCC4B-9364-4C26-897D-9D5279936C4A}" srcOrd="1" destOrd="0" presId="urn:microsoft.com/office/officeart/2005/8/layout/matrix1"/>
    <dgm:cxn modelId="{DE024195-E350-41E0-843C-07E1C18E238A}" srcId="{F9E79064-68C8-483E-A861-C4EFA5F54ACA}" destId="{6549D92B-83E7-4382-BCE2-AD411F4B9095}" srcOrd="2" destOrd="0" parTransId="{97738555-1C5B-4877-B0B6-5F0D62AC8F85}" sibTransId="{4C9B512C-8C6C-417C-9FE7-3CA82609C85E}"/>
    <dgm:cxn modelId="{41D125F7-4F59-44F9-B8B1-BE12B712D02E}" srcId="{827B186F-5B46-468C-AF55-E024DAAFAA39}" destId="{F9E79064-68C8-483E-A861-C4EFA5F54ACA}" srcOrd="0" destOrd="0" parTransId="{83CD7FB1-65A5-4620-A94D-7E1A4C92B777}" sibTransId="{88A2C6E5-2988-49BF-B1B1-289F0A496B89}"/>
    <dgm:cxn modelId="{AF811277-E083-40CE-B0C4-940CDB77EA60}" type="presOf" srcId="{B2B8C07D-43F5-4C65-A23A-D2D80650E3E0}" destId="{D9475630-C8AD-44A0-9DDF-60B3D2C6E705}" srcOrd="1" destOrd="0" presId="urn:microsoft.com/office/officeart/2005/8/layout/matrix1"/>
    <dgm:cxn modelId="{6D7DEF88-D32A-4953-A58A-951ACC9EE33F}" srcId="{F9E79064-68C8-483E-A861-C4EFA5F54ACA}" destId="{B2B8C07D-43F5-4C65-A23A-D2D80650E3E0}" srcOrd="3" destOrd="0" parTransId="{477E55E1-8396-468B-AFE0-22BEDD77F5B7}" sibTransId="{DACF4943-C3D6-4084-BAB5-AE5B368DB4A7}"/>
    <dgm:cxn modelId="{830CBF17-14B7-41AE-B5A4-D329F6A8CB67}" type="presOf" srcId="{B2B8C07D-43F5-4C65-A23A-D2D80650E3E0}" destId="{6AB11538-AE62-4BBD-9767-0683C1A64A5B}" srcOrd="0" destOrd="0" presId="urn:microsoft.com/office/officeart/2005/8/layout/matrix1"/>
    <dgm:cxn modelId="{52FDFCA9-9AFC-4FAE-BC46-886A76BEDBED}" type="presOf" srcId="{163E3733-E3DE-4603-B81D-A07920279013}" destId="{3FA2D15B-CF76-4202-AA22-9C6B1404492F}" srcOrd="0" destOrd="0" presId="urn:microsoft.com/office/officeart/2005/8/layout/matrix1"/>
    <dgm:cxn modelId="{B0DBCE13-AB09-4A29-B70A-02676696CE97}" srcId="{F9E79064-68C8-483E-A861-C4EFA5F54ACA}" destId="{A7112B98-6EF3-4FE7-BF3D-C59D1B368008}" srcOrd="0" destOrd="0" parTransId="{D565FFC9-7E5F-4E16-B5CB-8356BB01A266}" sibTransId="{C5566B29-EA1D-499F-BCA4-71D0AE10D7B6}"/>
    <dgm:cxn modelId="{4588DD55-AFF1-4A4D-9339-3B01563F142D}" type="presOf" srcId="{A7112B98-6EF3-4FE7-BF3D-C59D1B368008}" destId="{C4C3389C-960C-45F0-B12F-65FC46FCDAAF}" srcOrd="1" destOrd="0" presId="urn:microsoft.com/office/officeart/2005/8/layout/matrix1"/>
    <dgm:cxn modelId="{23326607-0446-4C40-9048-CC9BAD85E192}" type="presOf" srcId="{A7112B98-6EF3-4FE7-BF3D-C59D1B368008}" destId="{CD18A5EF-14CC-4D99-B9B5-ADC491578342}" srcOrd="0" destOrd="0" presId="urn:microsoft.com/office/officeart/2005/8/layout/matrix1"/>
    <dgm:cxn modelId="{5ADBCD25-05A9-40C7-9B10-9B144F217493}" type="presOf" srcId="{6549D92B-83E7-4382-BCE2-AD411F4B9095}" destId="{E95F4473-6895-42D5-9283-BB264002653F}" srcOrd="0" destOrd="0" presId="urn:microsoft.com/office/officeart/2005/8/layout/matrix1"/>
    <dgm:cxn modelId="{A2B849CF-6408-4CC8-8083-C5A9F793A094}" type="presParOf" srcId="{7946C596-4121-4021-BADA-B7DCCC57B3BE}" destId="{6D023388-E77E-4DEB-AB21-039C45EBC052}" srcOrd="0" destOrd="0" presId="urn:microsoft.com/office/officeart/2005/8/layout/matrix1"/>
    <dgm:cxn modelId="{B733CF92-7B85-47AC-93DD-37C781FA2505}" type="presParOf" srcId="{6D023388-E77E-4DEB-AB21-039C45EBC052}" destId="{CD18A5EF-14CC-4D99-B9B5-ADC491578342}" srcOrd="0" destOrd="0" presId="urn:microsoft.com/office/officeart/2005/8/layout/matrix1"/>
    <dgm:cxn modelId="{E0C26A1C-E8BB-48B3-BA37-0ACB80CF963F}" type="presParOf" srcId="{6D023388-E77E-4DEB-AB21-039C45EBC052}" destId="{C4C3389C-960C-45F0-B12F-65FC46FCDAAF}" srcOrd="1" destOrd="0" presId="urn:microsoft.com/office/officeart/2005/8/layout/matrix1"/>
    <dgm:cxn modelId="{AB2DF8BF-CE27-4067-9972-ED14000185EE}" type="presParOf" srcId="{6D023388-E77E-4DEB-AB21-039C45EBC052}" destId="{3FA2D15B-CF76-4202-AA22-9C6B1404492F}" srcOrd="2" destOrd="0" presId="urn:microsoft.com/office/officeart/2005/8/layout/matrix1"/>
    <dgm:cxn modelId="{3D5E6CF3-66F1-4502-981D-B747E10A8AA3}" type="presParOf" srcId="{6D023388-E77E-4DEB-AB21-039C45EBC052}" destId="{2DBDCC4B-9364-4C26-897D-9D5279936C4A}" srcOrd="3" destOrd="0" presId="urn:microsoft.com/office/officeart/2005/8/layout/matrix1"/>
    <dgm:cxn modelId="{40166D22-333B-4300-A5C0-428BCF317019}" type="presParOf" srcId="{6D023388-E77E-4DEB-AB21-039C45EBC052}" destId="{E95F4473-6895-42D5-9283-BB264002653F}" srcOrd="4" destOrd="0" presId="urn:microsoft.com/office/officeart/2005/8/layout/matrix1"/>
    <dgm:cxn modelId="{E81C32A8-7A3C-4484-BAD7-8601BD316FC2}" type="presParOf" srcId="{6D023388-E77E-4DEB-AB21-039C45EBC052}" destId="{CD12BA36-16AB-4F0D-9947-4D905491FE95}" srcOrd="5" destOrd="0" presId="urn:microsoft.com/office/officeart/2005/8/layout/matrix1"/>
    <dgm:cxn modelId="{BF51AF9E-E7F4-4B8A-8735-1D81F7C06292}" type="presParOf" srcId="{6D023388-E77E-4DEB-AB21-039C45EBC052}" destId="{6AB11538-AE62-4BBD-9767-0683C1A64A5B}" srcOrd="6" destOrd="0" presId="urn:microsoft.com/office/officeart/2005/8/layout/matrix1"/>
    <dgm:cxn modelId="{2B728F10-D881-4E06-8EA2-7C241DFC0097}" type="presParOf" srcId="{6D023388-E77E-4DEB-AB21-039C45EBC052}" destId="{D9475630-C8AD-44A0-9DDF-60B3D2C6E705}" srcOrd="7" destOrd="0" presId="urn:microsoft.com/office/officeart/2005/8/layout/matrix1"/>
    <dgm:cxn modelId="{1E5845CA-A65B-4B7C-91BF-44A08DEB3C75}" type="presParOf" srcId="{7946C596-4121-4021-BADA-B7DCCC57B3BE}" destId="{7595E15C-553B-471B-9ADC-ED155AB191E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5E4696-CE36-40FB-8726-EC24909286A6}" type="doc">
      <dgm:prSet loTypeId="urn:microsoft.com/office/officeart/2005/8/layout/vList6" loCatId="list" qsTypeId="urn:microsoft.com/office/officeart/2005/8/quickstyle/simple1#4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B625F2EB-10E5-4149-8948-148379F6CAC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gm:t>
    </dgm:pt>
    <dgm:pt modelId="{4538D5EC-F26F-48D5-A6E0-75ECE2C745A7}" type="par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6CBCB96-AAC9-4331-A6E3-92D55FF819FA}" type="sib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0BA452B-58F9-4D08-9C12-EE745668566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gm:t>
    </dgm:pt>
    <dgm:pt modelId="{288EAFA3-7AFA-4E08-9F83-DD1D789A95C9}" type="sib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0D173E7-34E4-45CD-8598-B168AA3E55AE}" type="par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19249124-F0DD-4A7E-A6ED-2EC7309F368E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32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10AC73A9-FE8C-49C0-8B57-082B3D964D3F}" type="sib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7F6AF54F-00ED-444A-B0F9-39340F8718BE}" type="par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F3883D0-7001-44C2-901B-A585C73FBE5F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35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BB0400D1-699A-4D9A-8473-DB385D4EF011}" type="sib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5525506-3FA0-4083-BB46-A2AC44E20EED}" type="par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3D1DF83-6FA8-491B-AE46-8C5470B6695B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gm:t>
    </dgm:pt>
    <dgm:pt modelId="{26971985-E956-48B4-8640-A3266AF6487F}" type="par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0706A68-CA4F-4245-B745-AD5B3F276025}" type="sib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ACA794B-7619-4EA6-A915-1A29521C5590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lIns="39600" rIns="0" anchor="ctr"/>
        <a:lstStyle/>
        <a:p>
          <a:pPr marL="252000" algn="r">
            <a:spcBef>
              <a:spcPts val="200"/>
            </a:spcBef>
          </a:pPr>
          <a:r>
            <a:rPr lang="en-US" altLang="zh-TW" sz="24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dirty="0">
              <a:solidFill>
                <a:schemeClr val="tx1"/>
              </a:solidFill>
              <a:latin typeface="+mn-lt"/>
            </a:rPr>
            <a:t>分</a:t>
          </a:r>
        </a:p>
      </dgm:t>
    </dgm:pt>
    <dgm:pt modelId="{2D0225E2-6BD3-4B84-9D92-A2D917DC64A4}" type="sib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2282500-FB3A-4304-91B5-CDB2E162DBBD}" type="par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F8D0DE0-7183-4802-A472-D51DF5A0C91C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32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D36406B9-0E8F-42DA-8278-1758A98C6133}" type="par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30C475B-951E-4ADF-9023-BB44AC0D2AC6}" type="sib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82089FB6-1069-40A4-A70D-663009CAC143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42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30E778EF-CB4F-4134-807F-3F99E87F8A13}" type="par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73D7343-E26D-48D8-B684-5E4ACA35AC45}" type="sib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4E63D85C-3837-4D2B-B9A0-FCAAE26FC636}" type="pres">
      <dgm:prSet presAssocID="{205E4696-CE36-40FB-8726-EC24909286A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ED551B06-B7DE-448B-B9EE-0C60CE3408D6}" type="pres">
      <dgm:prSet presAssocID="{B625F2EB-10E5-4149-8948-148379F6CACA}" presName="linNode" presStyleCnt="0"/>
      <dgm:spPr/>
    </dgm:pt>
    <dgm:pt modelId="{50818BBC-F477-4D9E-837A-21259D15C457}" type="pres">
      <dgm:prSet presAssocID="{B625F2EB-10E5-4149-8948-148379F6CACA}" presName="parentShp" presStyleLbl="node1" presStyleIdx="0" presStyleCnt="3" custScaleX="2240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539567-1F23-4E76-A758-5A862BB9EFFC}" type="pres">
      <dgm:prSet presAssocID="{B625F2EB-10E5-4149-8948-148379F6CACA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541B67-E6BB-4A55-AB99-60DBC347093E}" type="pres">
      <dgm:prSet presAssocID="{F6CBCB96-AAC9-4331-A6E3-92D55FF819FA}" presName="spacing" presStyleCnt="0"/>
      <dgm:spPr/>
    </dgm:pt>
    <dgm:pt modelId="{670EE82C-C216-48D5-9379-19F889DB8888}" type="pres">
      <dgm:prSet presAssocID="{C0BA452B-58F9-4D08-9C12-EE745668566A}" presName="linNode" presStyleCnt="0"/>
      <dgm:spPr/>
    </dgm:pt>
    <dgm:pt modelId="{09D89B46-01BD-4CE7-8FF2-34FB9ACC1234}" type="pres">
      <dgm:prSet presAssocID="{C0BA452B-58F9-4D08-9C12-EE745668566A}" presName="parentShp" presStyleLbl="node1" presStyleIdx="1" presStyleCnt="3" custScaleX="247987" custLinFactNeighborX="-29" custLinFactNeighborY="26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BF2826-A93F-484E-809F-0952285A6A23}" type="pres">
      <dgm:prSet presAssocID="{C0BA452B-58F9-4D08-9C12-EE745668566A}" presName="childShp" presStyleLbl="bgAccFollowNode1" presStyleIdx="1" presStyleCnt="3" custScaleX="1116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401293-0E6F-4BE0-9B3D-3779AF0E7BDB}" type="pres">
      <dgm:prSet presAssocID="{288EAFA3-7AFA-4E08-9F83-DD1D789A95C9}" presName="spacing" presStyleCnt="0"/>
      <dgm:spPr/>
    </dgm:pt>
    <dgm:pt modelId="{18881F29-BE38-41C9-9182-D08C73E20DEA}" type="pres">
      <dgm:prSet presAssocID="{33D1DF83-6FA8-491B-AE46-8C5470B6695B}" presName="linNode" presStyleCnt="0"/>
      <dgm:spPr/>
    </dgm:pt>
    <dgm:pt modelId="{BDD9785E-5988-4D9A-BEBF-25DE815D2930}" type="pres">
      <dgm:prSet presAssocID="{33D1DF83-6FA8-491B-AE46-8C5470B6695B}" presName="parentShp" presStyleLbl="node1" presStyleIdx="2" presStyleCnt="3" custScaleX="259923" custLinFactNeighborX="1274" custLinFactNeighborY="115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3D0A37-9639-43F8-AAA7-6563C960F0FF}" type="pres">
      <dgm:prSet presAssocID="{33D1DF83-6FA8-491B-AE46-8C5470B6695B}" presName="childShp" presStyleLbl="bgAccFollowNode1" presStyleIdx="2" presStyleCnt="3" custScaleX="117047" custLinFactNeighborX="-11258" custLinFactNeighborY="8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AC25FA9-73F4-4151-9AB1-14B2A6F7D99B}" srcId="{205E4696-CE36-40FB-8726-EC24909286A6}" destId="{33D1DF83-6FA8-491B-AE46-8C5470B6695B}" srcOrd="2" destOrd="0" parTransId="{26971985-E956-48B4-8640-A3266AF6487F}" sibTransId="{20706A68-CA4F-4245-B745-AD5B3F276025}"/>
    <dgm:cxn modelId="{AD028663-FB0C-41B5-B65E-6059DF4C53D6}" type="presOf" srcId="{33D1DF83-6FA8-491B-AE46-8C5470B6695B}" destId="{BDD9785E-5988-4D9A-BEBF-25DE815D2930}" srcOrd="0" destOrd="0" presId="urn:microsoft.com/office/officeart/2005/8/layout/vList6"/>
    <dgm:cxn modelId="{76ED44B2-4937-482D-AE66-E2A99F2F25CE}" type="presOf" srcId="{BF3883D0-7001-44C2-901B-A585C73FBE5F}" destId="{B9BF2826-A93F-484E-809F-0952285A6A23}" srcOrd="0" destOrd="0" presId="urn:microsoft.com/office/officeart/2005/8/layout/vList6"/>
    <dgm:cxn modelId="{098F245B-042A-4729-A996-24DD4446AD25}" srcId="{205E4696-CE36-40FB-8726-EC24909286A6}" destId="{C0BA452B-58F9-4D08-9C12-EE745668566A}" srcOrd="1" destOrd="0" parTransId="{F0D173E7-34E4-45CD-8598-B168AA3E55AE}" sibTransId="{288EAFA3-7AFA-4E08-9F83-DD1D789A95C9}"/>
    <dgm:cxn modelId="{E207F378-A0D6-4C20-BC0B-4E7E751FCCC2}" type="presOf" srcId="{FF8D0DE0-7183-4802-A472-D51DF5A0C91C}" destId="{3F539567-1F23-4E76-A758-5A862BB9EFFC}" srcOrd="0" destOrd="1" presId="urn:microsoft.com/office/officeart/2005/8/layout/vList6"/>
    <dgm:cxn modelId="{89B086EC-A8B6-4CAE-ACE9-C7149DFA28B7}" srcId="{B625F2EB-10E5-4149-8948-148379F6CACA}" destId="{FF8D0DE0-7183-4802-A472-D51DF5A0C91C}" srcOrd="1" destOrd="0" parTransId="{D36406B9-0E8F-42DA-8278-1758A98C6133}" sibTransId="{530C475B-951E-4ADF-9023-BB44AC0D2AC6}"/>
    <dgm:cxn modelId="{24AF1BD1-829D-4895-ABC1-3C3826106667}" srcId="{C0BA452B-58F9-4D08-9C12-EE745668566A}" destId="{82089FB6-1069-40A4-A70D-663009CAC143}" srcOrd="1" destOrd="0" parTransId="{30E778EF-CB4F-4134-807F-3F99E87F8A13}" sibTransId="{273D7343-E26D-48D8-B684-5E4ACA35AC45}"/>
    <dgm:cxn modelId="{87D4FEEE-CC21-4C22-87C8-4DCFCB83206E}" srcId="{B625F2EB-10E5-4149-8948-148379F6CACA}" destId="{19249124-F0DD-4A7E-A6ED-2EC7309F368E}" srcOrd="0" destOrd="0" parTransId="{7F6AF54F-00ED-444A-B0F9-39340F8718BE}" sibTransId="{10AC73A9-FE8C-49C0-8B57-082B3D964D3F}"/>
    <dgm:cxn modelId="{02369C00-6CA1-4661-8A80-ACF9695B9077}" type="presOf" srcId="{5ACA794B-7619-4EA6-A915-1A29521C5590}" destId="{413D0A37-9639-43F8-AAA7-6563C960F0FF}" srcOrd="0" destOrd="0" presId="urn:microsoft.com/office/officeart/2005/8/layout/vList6"/>
    <dgm:cxn modelId="{D47D9837-9B03-4456-BD57-DEF6216DF6B0}" type="presOf" srcId="{82089FB6-1069-40A4-A70D-663009CAC143}" destId="{B9BF2826-A93F-484E-809F-0952285A6A23}" srcOrd="0" destOrd="1" presId="urn:microsoft.com/office/officeart/2005/8/layout/vList6"/>
    <dgm:cxn modelId="{631B61A8-E44E-4BDC-BDE8-164B7372D8AE}" type="presOf" srcId="{B625F2EB-10E5-4149-8948-148379F6CACA}" destId="{50818BBC-F477-4D9E-837A-21259D15C457}" srcOrd="0" destOrd="0" presId="urn:microsoft.com/office/officeart/2005/8/layout/vList6"/>
    <dgm:cxn modelId="{6E3925E8-3950-49DD-B576-1730647D7EB2}" srcId="{C0BA452B-58F9-4D08-9C12-EE745668566A}" destId="{BF3883D0-7001-44C2-901B-A585C73FBE5F}" srcOrd="0" destOrd="0" parTransId="{B5525506-3FA0-4083-BB46-A2AC44E20EED}" sibTransId="{BB0400D1-699A-4D9A-8473-DB385D4EF011}"/>
    <dgm:cxn modelId="{22F9D0C8-7D05-4DF6-8506-FE1A94E27170}" type="presOf" srcId="{C0BA452B-58F9-4D08-9C12-EE745668566A}" destId="{09D89B46-01BD-4CE7-8FF2-34FB9ACC1234}" srcOrd="0" destOrd="0" presId="urn:microsoft.com/office/officeart/2005/8/layout/vList6"/>
    <dgm:cxn modelId="{F5AB19F6-40B1-41F4-98C2-D99A8DD54211}" type="presOf" srcId="{19249124-F0DD-4A7E-A6ED-2EC7309F368E}" destId="{3F539567-1F23-4E76-A758-5A862BB9EFFC}" srcOrd="0" destOrd="0" presId="urn:microsoft.com/office/officeart/2005/8/layout/vList6"/>
    <dgm:cxn modelId="{DE954ED6-D966-4ADE-B96B-11239B33A9DE}" srcId="{205E4696-CE36-40FB-8726-EC24909286A6}" destId="{B625F2EB-10E5-4149-8948-148379F6CACA}" srcOrd="0" destOrd="0" parTransId="{4538D5EC-F26F-48D5-A6E0-75ECE2C745A7}" sibTransId="{F6CBCB96-AAC9-4331-A6E3-92D55FF819FA}"/>
    <dgm:cxn modelId="{FD1D7725-2D7A-4317-8DA3-AA370157CFF1}" type="presOf" srcId="{205E4696-CE36-40FB-8726-EC24909286A6}" destId="{4E63D85C-3837-4D2B-B9A0-FCAAE26FC636}" srcOrd="0" destOrd="0" presId="urn:microsoft.com/office/officeart/2005/8/layout/vList6"/>
    <dgm:cxn modelId="{D7CB9603-4DEC-4CE0-9854-2308A7D4ACCA}" srcId="{33D1DF83-6FA8-491B-AE46-8C5470B6695B}" destId="{5ACA794B-7619-4EA6-A915-1A29521C5590}" srcOrd="0" destOrd="0" parTransId="{32282500-FB3A-4304-91B5-CDB2E162DBBD}" sibTransId="{2D0225E2-6BD3-4B84-9D92-A2D917DC64A4}"/>
    <dgm:cxn modelId="{664E78B8-C948-42D9-9149-3310075081B3}" type="presParOf" srcId="{4E63D85C-3837-4D2B-B9A0-FCAAE26FC636}" destId="{ED551B06-B7DE-448B-B9EE-0C60CE3408D6}" srcOrd="0" destOrd="0" presId="urn:microsoft.com/office/officeart/2005/8/layout/vList6"/>
    <dgm:cxn modelId="{0CDE522B-3C70-42FB-9115-2A323B604304}" type="presParOf" srcId="{ED551B06-B7DE-448B-B9EE-0C60CE3408D6}" destId="{50818BBC-F477-4D9E-837A-21259D15C457}" srcOrd="0" destOrd="0" presId="urn:microsoft.com/office/officeart/2005/8/layout/vList6"/>
    <dgm:cxn modelId="{9F8F0649-8E7C-4BA3-AB2F-3171323D69BC}" type="presParOf" srcId="{ED551B06-B7DE-448B-B9EE-0C60CE3408D6}" destId="{3F539567-1F23-4E76-A758-5A862BB9EFFC}" srcOrd="1" destOrd="0" presId="urn:microsoft.com/office/officeart/2005/8/layout/vList6"/>
    <dgm:cxn modelId="{49C30CD7-CBF3-4A3F-91EB-8206687A0848}" type="presParOf" srcId="{4E63D85C-3837-4D2B-B9A0-FCAAE26FC636}" destId="{25541B67-E6BB-4A55-AB99-60DBC347093E}" srcOrd="1" destOrd="0" presId="urn:microsoft.com/office/officeart/2005/8/layout/vList6"/>
    <dgm:cxn modelId="{6235BB4C-8BA4-4521-98F4-D3FD770154E7}" type="presParOf" srcId="{4E63D85C-3837-4D2B-B9A0-FCAAE26FC636}" destId="{670EE82C-C216-48D5-9379-19F889DB8888}" srcOrd="2" destOrd="0" presId="urn:microsoft.com/office/officeart/2005/8/layout/vList6"/>
    <dgm:cxn modelId="{3ADAF82C-6E3B-44A8-B1C4-A74C5AD1E2D3}" type="presParOf" srcId="{670EE82C-C216-48D5-9379-19F889DB8888}" destId="{09D89B46-01BD-4CE7-8FF2-34FB9ACC1234}" srcOrd="0" destOrd="0" presId="urn:microsoft.com/office/officeart/2005/8/layout/vList6"/>
    <dgm:cxn modelId="{689B89F4-C5D5-4DF4-A5E8-273131EF3C1A}" type="presParOf" srcId="{670EE82C-C216-48D5-9379-19F889DB8888}" destId="{B9BF2826-A93F-484E-809F-0952285A6A23}" srcOrd="1" destOrd="0" presId="urn:microsoft.com/office/officeart/2005/8/layout/vList6"/>
    <dgm:cxn modelId="{9E1A9E2F-ACB6-4D5D-8B81-226D10150CBE}" type="presParOf" srcId="{4E63D85C-3837-4D2B-B9A0-FCAAE26FC636}" destId="{FC401293-0E6F-4BE0-9B3D-3779AF0E7BDB}" srcOrd="3" destOrd="0" presId="urn:microsoft.com/office/officeart/2005/8/layout/vList6"/>
    <dgm:cxn modelId="{97B721EF-ECCB-4D8E-BC82-2FB04CCBE93C}" type="presParOf" srcId="{4E63D85C-3837-4D2B-B9A0-FCAAE26FC636}" destId="{18881F29-BE38-41C9-9182-D08C73E20DEA}" srcOrd="4" destOrd="0" presId="urn:microsoft.com/office/officeart/2005/8/layout/vList6"/>
    <dgm:cxn modelId="{5DCB04C5-43E2-4194-83EC-6B750FB13394}" type="presParOf" srcId="{18881F29-BE38-41C9-9182-D08C73E20DEA}" destId="{BDD9785E-5988-4D9A-BEBF-25DE815D2930}" srcOrd="0" destOrd="0" presId="urn:microsoft.com/office/officeart/2005/8/layout/vList6"/>
    <dgm:cxn modelId="{D50CFA9C-48DF-4B71-B592-34979EECA23E}" type="presParOf" srcId="{18881F29-BE38-41C9-9182-D08C73E20DEA}" destId="{413D0A37-9639-43F8-AAA7-6563C960F0FF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5F123D-1D8B-A64F-8933-66F4CD9661C6}" type="doc">
      <dgm:prSet loTypeId="urn:microsoft.com/office/officeart/2005/8/layout/hProcess3" loCatId="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zh-TW" altLang="en-US"/>
        </a:p>
      </dgm:t>
    </dgm:pt>
    <dgm:pt modelId="{FE7AF7D2-F977-8C4F-B1D3-FB091098CF13}" type="pres">
      <dgm:prSet presAssocID="{EC5F123D-1D8B-A64F-8933-66F4CD9661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A6D126A-797E-0540-ABFC-E950EE998E9F}" type="pres">
      <dgm:prSet presAssocID="{EC5F123D-1D8B-A64F-8933-66F4CD9661C6}" presName="dummy" presStyleCnt="0"/>
      <dgm:spPr/>
    </dgm:pt>
    <dgm:pt modelId="{BAD02919-DF43-644F-B79E-0B985C83C920}" type="pres">
      <dgm:prSet presAssocID="{EC5F123D-1D8B-A64F-8933-66F4CD9661C6}" presName="linH" presStyleCnt="0"/>
      <dgm:spPr/>
    </dgm:pt>
    <dgm:pt modelId="{C5CFC8FC-6174-4D43-88CC-6B962C344BCF}" type="pres">
      <dgm:prSet presAssocID="{EC5F123D-1D8B-A64F-8933-66F4CD9661C6}" presName="padding1" presStyleCnt="0"/>
      <dgm:spPr/>
    </dgm:pt>
    <dgm:pt modelId="{4EC8E62C-140B-4B44-AEFD-9E3ED296488A}" type="pres">
      <dgm:prSet presAssocID="{EC5F123D-1D8B-A64F-8933-66F4CD9661C6}" presName="padding2" presStyleCnt="0"/>
      <dgm:spPr/>
    </dgm:pt>
    <dgm:pt modelId="{945DAF16-BC05-C248-889B-68E77D2C912B}" type="pres">
      <dgm:prSet presAssocID="{EC5F123D-1D8B-A64F-8933-66F4CD9661C6}" presName="negArrow" presStyleCnt="0"/>
      <dgm:spPr/>
    </dgm:pt>
    <dgm:pt modelId="{5E3B773A-443A-F24F-A937-5A59AE6AA9D4}" type="pres">
      <dgm:prSet presAssocID="{EC5F123D-1D8B-A64F-8933-66F4CD9661C6}" presName="backgroundArrow" presStyleLbl="node1" presStyleIdx="0" presStyleCnt="1" custScaleX="100000" custScaleY="120013" custLinFactNeighborX="-376" custLinFactNeighborY="-3854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</dgm:ptLst>
  <dgm:cxnLst>
    <dgm:cxn modelId="{3C485A09-FEAE-4303-85E5-32C83A53D747}" type="presOf" srcId="{EC5F123D-1D8B-A64F-8933-66F4CD9661C6}" destId="{FE7AF7D2-F977-8C4F-B1D3-FB091098CF13}" srcOrd="0" destOrd="0" presId="urn:microsoft.com/office/officeart/2005/8/layout/hProcess3"/>
    <dgm:cxn modelId="{D305488C-6A43-4CFE-8915-62CEC7BFCE40}" type="presParOf" srcId="{FE7AF7D2-F977-8C4F-B1D3-FB091098CF13}" destId="{7A6D126A-797E-0540-ABFC-E950EE998E9F}" srcOrd="0" destOrd="0" presId="urn:microsoft.com/office/officeart/2005/8/layout/hProcess3"/>
    <dgm:cxn modelId="{045CCB9E-F2EA-4BCD-936A-7AED1097C1A6}" type="presParOf" srcId="{FE7AF7D2-F977-8C4F-B1D3-FB091098CF13}" destId="{BAD02919-DF43-644F-B79E-0B985C83C920}" srcOrd="1" destOrd="0" presId="urn:microsoft.com/office/officeart/2005/8/layout/hProcess3"/>
    <dgm:cxn modelId="{6CC2A3AE-B602-4B51-9E40-D3D29B31DD2D}" type="presParOf" srcId="{BAD02919-DF43-644F-B79E-0B985C83C920}" destId="{C5CFC8FC-6174-4D43-88CC-6B962C344BCF}" srcOrd="0" destOrd="0" presId="urn:microsoft.com/office/officeart/2005/8/layout/hProcess3"/>
    <dgm:cxn modelId="{19AB2FEE-C199-4C04-A883-2B664330569D}" type="presParOf" srcId="{BAD02919-DF43-644F-B79E-0B985C83C920}" destId="{4EC8E62C-140B-4B44-AEFD-9E3ED296488A}" srcOrd="1" destOrd="0" presId="urn:microsoft.com/office/officeart/2005/8/layout/hProcess3"/>
    <dgm:cxn modelId="{9F82BFC2-01F8-45EB-BF8C-9C496FDB9DB5}" type="presParOf" srcId="{BAD02919-DF43-644F-B79E-0B985C83C920}" destId="{945DAF16-BC05-C248-889B-68E77D2C912B}" srcOrd="2" destOrd="0" presId="urn:microsoft.com/office/officeart/2005/8/layout/hProcess3"/>
    <dgm:cxn modelId="{B8246C63-6A54-41AC-9ECC-62944A92B2B6}" type="presParOf" srcId="{BAD02919-DF43-644F-B79E-0B985C83C920}" destId="{5E3B773A-443A-F24F-A937-5A59AE6AA9D4}" srcOrd="3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53233E-B05D-47A3-ABC9-EE048329E170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722C7503-B165-4A91-81D2-30594084B8D7}" type="pres">
      <dgm:prSet presAssocID="{C653233E-B05D-47A3-ABC9-EE048329E170}" presName="composite" presStyleCnt="0">
        <dgm:presLayoutVars>
          <dgm:chMax val="3"/>
          <dgm:animLvl val="lvl"/>
          <dgm:resizeHandles val="exact"/>
        </dgm:presLayoutVars>
      </dgm:prSet>
      <dgm:spPr/>
    </dgm:pt>
  </dgm:ptLst>
  <dgm:cxnLst>
    <dgm:cxn modelId="{E9299D6E-B2ED-4812-B2DB-C88EB5937B9A}" type="presOf" srcId="{C653233E-B05D-47A3-ABC9-EE048329E170}" destId="{722C7503-B165-4A91-81D2-30594084B8D7}" srcOrd="0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4BC18-6F9A-4AEC-A8EC-D16895436963}">
      <dsp:nvSpPr>
        <dsp:cNvPr id="0" name=""/>
        <dsp:cNvSpPr/>
      </dsp:nvSpPr>
      <dsp:spPr>
        <a:xfrm>
          <a:off x="2348829" y="2191121"/>
          <a:ext cx="2678037" cy="2678037"/>
        </a:xfrm>
        <a:prstGeom prst="gear9">
          <a:avLst/>
        </a:prstGeom>
        <a:solidFill>
          <a:srgbClr val="92D050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6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sp:txBody>
      <dsp:txXfrm>
        <a:off x="2887234" y="2818438"/>
        <a:ext cx="1601227" cy="1376567"/>
      </dsp:txXfrm>
    </dsp:sp>
    <dsp:sp modelId="{D105F10A-51D5-4D3B-B1A0-3A14020FD9B7}">
      <dsp:nvSpPr>
        <dsp:cNvPr id="0" name=""/>
        <dsp:cNvSpPr/>
      </dsp:nvSpPr>
      <dsp:spPr>
        <a:xfrm>
          <a:off x="790698" y="1558131"/>
          <a:ext cx="1947664" cy="1947664"/>
        </a:xfrm>
        <a:prstGeom prst="gear6">
          <a:avLst/>
        </a:prstGeom>
        <a:solidFill>
          <a:srgbClr val="00B0F0"/>
        </a:solidFill>
        <a:ln w="381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sp:txBody>
      <dsp:txXfrm>
        <a:off x="1281028" y="2051425"/>
        <a:ext cx="967004" cy="961076"/>
      </dsp:txXfrm>
    </dsp:sp>
    <dsp:sp modelId="{FF1FAC84-064E-49BA-9CD8-6DBD84D94F14}">
      <dsp:nvSpPr>
        <dsp:cNvPr id="0" name=""/>
        <dsp:cNvSpPr/>
      </dsp:nvSpPr>
      <dsp:spPr>
        <a:xfrm rot="20700000">
          <a:off x="1881589" y="214441"/>
          <a:ext cx="1908313" cy="1908313"/>
        </a:xfrm>
        <a:prstGeom prst="gear6">
          <a:avLst/>
        </a:prstGeom>
        <a:solidFill>
          <a:srgbClr val="FFC000"/>
        </a:solidFill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sp:txBody>
      <dsp:txXfrm rot="-20700000">
        <a:off x="2300138" y="632990"/>
        <a:ext cx="1071215" cy="1071215"/>
      </dsp:txXfrm>
    </dsp:sp>
    <dsp:sp modelId="{F24AAD2B-BF64-4451-B2DA-F9A32DACBA19}">
      <dsp:nvSpPr>
        <dsp:cNvPr id="0" name=""/>
        <dsp:cNvSpPr/>
      </dsp:nvSpPr>
      <dsp:spPr>
        <a:xfrm>
          <a:off x="2150384" y="1782744"/>
          <a:ext cx="3427888" cy="3427888"/>
        </a:xfrm>
        <a:prstGeom prst="circularArrow">
          <a:avLst>
            <a:gd name="adj1" fmla="val 4687"/>
            <a:gd name="adj2" fmla="val 299029"/>
            <a:gd name="adj3" fmla="val 2530222"/>
            <a:gd name="adj4" fmla="val 15831322"/>
            <a:gd name="adj5" fmla="val 5469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1822E-360D-43D3-86E3-A75DAD1CD3A5}">
      <dsp:nvSpPr>
        <dsp:cNvPr id="0" name=""/>
        <dsp:cNvSpPr/>
      </dsp:nvSpPr>
      <dsp:spPr>
        <a:xfrm>
          <a:off x="445771" y="1124290"/>
          <a:ext cx="2490575" cy="249057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71545-1811-4712-A500-FC0FC419A452}">
      <dsp:nvSpPr>
        <dsp:cNvPr id="0" name=""/>
        <dsp:cNvSpPr/>
      </dsp:nvSpPr>
      <dsp:spPr>
        <a:xfrm>
          <a:off x="1440176" y="-206446"/>
          <a:ext cx="2685341" cy="268534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8A5EF-14CC-4D99-B9B5-ADC491578342}">
      <dsp:nvSpPr>
        <dsp:cNvPr id="0" name=""/>
        <dsp:cNvSpPr/>
      </dsp:nvSpPr>
      <dsp:spPr>
        <a:xfrm rot="16200000">
          <a:off x="923032" y="-923032"/>
          <a:ext cx="2384152" cy="4230216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-2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2800" kern="1200" dirty="0">
            <a:latin typeface="標楷體" pitchFamily="65" charset="-120"/>
            <a:ea typeface="標楷體" pitchFamily="65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72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2800" kern="1200" dirty="0">
            <a:latin typeface="標楷體" pitchFamily="65" charset="-120"/>
            <a:ea typeface="標楷體" pitchFamily="65" charset="-120"/>
          </a:endParaRPr>
        </a:p>
      </dsp:txBody>
      <dsp:txXfrm rot="5400000">
        <a:off x="-1" y="1"/>
        <a:ext cx="4230216" cy="1788114"/>
      </dsp:txXfrm>
    </dsp:sp>
    <dsp:sp modelId="{3FA2D15B-CF76-4202-AA22-9C6B1404492F}">
      <dsp:nvSpPr>
        <dsp:cNvPr id="0" name=""/>
        <dsp:cNvSpPr/>
      </dsp:nvSpPr>
      <dsp:spPr>
        <a:xfrm>
          <a:off x="4230216" y="0"/>
          <a:ext cx="4230216" cy="2384152"/>
        </a:xfrm>
        <a:prstGeom prst="round1Rect">
          <a:avLst/>
        </a:prstGeom>
        <a:solidFill>
          <a:schemeClr val="accent5">
            <a:hueOff val="-4326688"/>
            <a:satOff val="2309"/>
            <a:lumOff val="-100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-72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en-US" altLang="zh-TW" sz="2800" kern="12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2223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>
        <a:off x="4230216" y="0"/>
        <a:ext cx="4230216" cy="1788114"/>
      </dsp:txXfrm>
    </dsp:sp>
    <dsp:sp modelId="{E95F4473-6895-42D5-9283-BB264002653F}">
      <dsp:nvSpPr>
        <dsp:cNvPr id="0" name=""/>
        <dsp:cNvSpPr/>
      </dsp:nvSpPr>
      <dsp:spPr>
        <a:xfrm rot="10800000">
          <a:off x="0" y="2384152"/>
          <a:ext cx="4230216" cy="2384152"/>
        </a:xfrm>
        <a:prstGeom prst="round1Rect">
          <a:avLst/>
        </a:prstGeom>
        <a:solidFill>
          <a:schemeClr val="accent5">
            <a:hueOff val="-8653376"/>
            <a:satOff val="4617"/>
            <a:lumOff val="-201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en-US" altLang="zh-TW" sz="2800" kern="12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10800000">
        <a:off x="0" y="2980189"/>
        <a:ext cx="4230216" cy="1788114"/>
      </dsp:txXfrm>
    </dsp:sp>
    <dsp:sp modelId="{6AB11538-AE62-4BBD-9767-0683C1A64A5B}">
      <dsp:nvSpPr>
        <dsp:cNvPr id="0" name=""/>
        <dsp:cNvSpPr/>
      </dsp:nvSpPr>
      <dsp:spPr>
        <a:xfrm rot="5400000">
          <a:off x="5153247" y="1461119"/>
          <a:ext cx="2384152" cy="4230216"/>
        </a:xfrm>
        <a:prstGeom prst="round1Rect">
          <a:avLst/>
        </a:prstGeom>
        <a:solidFill>
          <a:schemeClr val="accent5">
            <a:hueOff val="-12980063"/>
            <a:satOff val="6926"/>
            <a:lumOff val="-30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-15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473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-5400000">
        <a:off x="4230216" y="2980189"/>
        <a:ext cx="4230216" cy="1788114"/>
      </dsp:txXfrm>
    </dsp:sp>
    <dsp:sp modelId="{7595E15C-553B-471B-9ADC-ED155AB191E3}">
      <dsp:nvSpPr>
        <dsp:cNvPr id="0" name=""/>
        <dsp:cNvSpPr/>
      </dsp:nvSpPr>
      <dsp:spPr>
        <a:xfrm>
          <a:off x="2771794" y="1788114"/>
          <a:ext cx="2916843" cy="1192076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108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學年度桃連區特色招生甄選</a:t>
          </a:r>
        </a:p>
      </dsp:txBody>
      <dsp:txXfrm>
        <a:off x="2829986" y="1846306"/>
        <a:ext cx="2800459" cy="10756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39567-1F23-4E76-A758-5A862BB9EFFC}">
      <dsp:nvSpPr>
        <dsp:cNvPr id="0" name=""/>
        <dsp:cNvSpPr/>
      </dsp:nvSpPr>
      <dsp:spPr>
        <a:xfrm>
          <a:off x="2292934" y="0"/>
          <a:ext cx="1534272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32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32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92934" y="217124"/>
        <a:ext cx="958920" cy="1302742"/>
      </dsp:txXfrm>
    </dsp:sp>
    <dsp:sp modelId="{50818BBC-F477-4D9E-837A-21259D15C457}">
      <dsp:nvSpPr>
        <dsp:cNvPr id="0" name=""/>
        <dsp:cNvSpPr/>
      </dsp:nvSpPr>
      <dsp:spPr>
        <a:xfrm>
          <a:off x="997" y="0"/>
          <a:ext cx="2291937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sp:txBody>
      <dsp:txXfrm>
        <a:off x="85790" y="84793"/>
        <a:ext cx="2122351" cy="1567404"/>
      </dsp:txXfrm>
    </dsp:sp>
    <dsp:sp modelId="{B9BF2826-A93F-484E-809F-0952285A6A23}">
      <dsp:nvSpPr>
        <dsp:cNvPr id="0" name=""/>
        <dsp:cNvSpPr/>
      </dsp:nvSpPr>
      <dsp:spPr>
        <a:xfrm>
          <a:off x="2285214" y="1910689"/>
          <a:ext cx="1542135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35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42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85214" y="2127813"/>
        <a:ext cx="963834" cy="1302742"/>
      </dsp:txXfrm>
    </dsp:sp>
    <dsp:sp modelId="{09D89B46-01BD-4CE7-8FF2-34FB9ACC1234}">
      <dsp:nvSpPr>
        <dsp:cNvPr id="0" name=""/>
        <dsp:cNvSpPr/>
      </dsp:nvSpPr>
      <dsp:spPr>
        <a:xfrm>
          <a:off x="453" y="1957171"/>
          <a:ext cx="2284360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sp:txBody>
      <dsp:txXfrm>
        <a:off x="85246" y="2041964"/>
        <a:ext cx="2114774" cy="1567404"/>
      </dsp:txXfrm>
    </dsp:sp>
    <dsp:sp modelId="{413D0A37-9639-43F8-AAA7-6563C960F0FF}">
      <dsp:nvSpPr>
        <dsp:cNvPr id="0" name=""/>
        <dsp:cNvSpPr/>
      </dsp:nvSpPr>
      <dsp:spPr>
        <a:xfrm>
          <a:off x="2185500" y="3821378"/>
          <a:ext cx="1541149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600" tIns="15240" rIns="0" bIns="15240" numCol="1" spcCol="1270" anchor="ctr" anchorCtr="0">
          <a:noAutofit/>
        </a:bodyPr>
        <a:lstStyle/>
        <a:p>
          <a:pPr marL="252000" lvl="1" indent="-228600" algn="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kern="1200" dirty="0">
              <a:solidFill>
                <a:schemeClr val="tx1"/>
              </a:solidFill>
              <a:latin typeface="+mn-lt"/>
            </a:rPr>
            <a:t>分</a:t>
          </a:r>
        </a:p>
      </dsp:txBody>
      <dsp:txXfrm>
        <a:off x="2185500" y="4038502"/>
        <a:ext cx="963218" cy="1302742"/>
      </dsp:txXfrm>
    </dsp:sp>
    <dsp:sp modelId="{BDD9785E-5988-4D9A-BEBF-25DE815D2930}">
      <dsp:nvSpPr>
        <dsp:cNvPr id="0" name=""/>
        <dsp:cNvSpPr/>
      </dsp:nvSpPr>
      <dsp:spPr>
        <a:xfrm>
          <a:off x="19506" y="3821378"/>
          <a:ext cx="2281591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sp:txBody>
      <dsp:txXfrm>
        <a:off x="104299" y="3906171"/>
        <a:ext cx="2112005" cy="15674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B773A-443A-F24F-A937-5A59AE6AA9D4}">
      <dsp:nvSpPr>
        <dsp:cNvPr id="0" name=""/>
        <dsp:cNvSpPr/>
      </dsp:nvSpPr>
      <dsp:spPr>
        <a:xfrm>
          <a:off x="0" y="0"/>
          <a:ext cx="8983662" cy="5530199"/>
        </a:xfrm>
        <a:prstGeom prst="rightArrow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7" name="Rectangle 3">
            <a:extLst/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/>
              <a:t>20130522</a:t>
            </a:r>
            <a:r>
              <a:rPr lang="zh-TW" altLang="en-US"/>
              <a:t>會議資料</a:t>
            </a:r>
            <a:endParaRPr lang="en-US" altLang="zh-TW"/>
          </a:p>
        </p:txBody>
      </p:sp>
      <p:sp>
        <p:nvSpPr>
          <p:cNvPr id="123908" name="Rectangle 4">
            <a:extLst/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9" name="Rectangle 5">
            <a:extLst/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690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5751B700-6D00-4555-85D8-F6046E46085E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975640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39" name="Rectangle 3">
            <a:extLst/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9730AAF-7B1A-4047-8AF2-47A5B93FFEF1}" type="datetimeFigureOut">
              <a:rPr lang="zh-TW" altLang="en-US"/>
              <a:pPr>
                <a:defRPr/>
              </a:pPr>
              <a:t>2019/11/18</a:t>
            </a:fld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>
            <a:extLst/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4875"/>
            <a:ext cx="54419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16742" name="Rectangle 6">
            <a:extLst/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43" name="Rectangle 7">
            <a:extLst/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E73A443C-5C70-497E-AA06-012DFBD0CD1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633345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867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FD17D719-0DBC-45C6-9B25-46D6A1DD9FCF}" type="slidenum">
              <a:rPr lang="zh-TW" altLang="en-US" sz="1200">
                <a:latin typeface="Arial" pitchFamily="34" charset="0"/>
              </a:rPr>
              <a:pPr algn="r" defTabSz="912813"/>
              <a:t>13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0723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0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9B578F30-3DA6-4D12-801A-450160911C63}" type="slidenum">
              <a:rPr lang="zh-TW" altLang="en-US" sz="1200">
                <a:latin typeface="Arial" pitchFamily="34" charset="0"/>
              </a:rPr>
              <a:pPr algn="r" defTabSz="912813"/>
              <a:t>14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2771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27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2D396ED-FD39-4573-9CE0-15843B641005}" type="slidenum">
              <a:rPr lang="zh-TW" altLang="en-US" sz="1200">
                <a:latin typeface="Arial" pitchFamily="34" charset="0"/>
              </a:rPr>
              <a:pPr algn="r" defTabSz="912813"/>
              <a:t>15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4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AA9FDF1C-83A1-4CBF-832F-A99E9A2CC47B}" type="slidenum">
              <a:rPr lang="zh-TW" altLang="en-US" sz="1200">
                <a:latin typeface="Arial" pitchFamily="34" charset="0"/>
              </a:rPr>
              <a:pPr algn="r" defTabSz="912813"/>
              <a:t>16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4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AA9FDF1C-83A1-4CBF-832F-A99E9A2CC47B}" type="slidenum">
              <a:rPr lang="zh-TW" altLang="en-US" sz="1200">
                <a:latin typeface="Arial" pitchFamily="34" charset="0"/>
              </a:rPr>
              <a:pPr algn="r" defTabSz="912813"/>
              <a:t>17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504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7CD40F-6B2F-4F70-AE9D-A45F9693BA09}" type="slidenum">
              <a:rPr lang="zh-TW" altLang="en-US"/>
              <a:pPr/>
              <a:t>18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pitchFamily="34" charset="0"/>
              </a:rPr>
              <a:t>如果八、九年級的家長尚未看過這本手冊，可詢問導師或學校輔導處。</a:t>
            </a:r>
          </a:p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3994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305BFFDD-810B-4A47-9CEF-CDF0816B7C1C}" type="slidenum">
              <a:rPr lang="zh-TW" altLang="en-US" sz="1200">
                <a:latin typeface="Arial" pitchFamily="34" charset="0"/>
              </a:rPr>
              <a:pPr algn="r" defTabSz="912813" eaLnBrk="1" hangingPunct="1"/>
              <a:t>22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6E311AA4-33BD-4A6E-AB82-2A40DEE22530}" type="slidenum">
              <a:rPr lang="zh-TW" altLang="en-US"/>
              <a:pPr eaLnBrk="1" hangingPunct="1"/>
              <a:t>23</a:t>
            </a:fld>
            <a:endParaRPr lang="en-US" altLang="zh-TW"/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6A38B06E-0BDE-4B8A-9CC5-60B9E3AE4E46}" type="slidenum">
              <a:rPr kumimoji="0" lang="zh-TW" altLang="en-US" sz="1200"/>
              <a:pPr defTabSz="912813" eaLnBrk="1" hangingPunct="1"/>
              <a:t>23</a:t>
            </a:fld>
            <a:endParaRPr kumimoji="0" lang="en-US" altLang="zh-TW" sz="1200"/>
          </a:p>
        </p:txBody>
      </p:sp>
      <p:sp>
        <p:nvSpPr>
          <p:cNvPr id="4198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4198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990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B903C1A3-046C-4904-AA9C-9FE325744509}" type="slidenum">
              <a:rPr kumimoji="0" lang="zh-TW" altLang="en-US" sz="1200"/>
              <a:pPr defTabSz="912813" eaLnBrk="1" hangingPunct="1"/>
              <a:t>23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39834E19-B215-418B-9545-078705126248}" type="slidenum">
              <a:rPr lang="zh-TW" altLang="en-US"/>
              <a:pPr eaLnBrk="1" hangingPunct="1"/>
              <a:t>24</a:t>
            </a:fld>
            <a:endParaRPr lang="en-US" altLang="zh-TW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CDE7AB27-ECA1-4C89-9DD9-93B4246EF7F6}" type="slidenum">
              <a:rPr kumimoji="0" lang="zh-TW" altLang="en-US" sz="1200"/>
              <a:pPr defTabSz="912813" eaLnBrk="1" hangingPunct="1"/>
              <a:t>24</a:t>
            </a:fld>
            <a:endParaRPr kumimoji="0" lang="en-US" altLang="zh-TW" sz="1200"/>
          </a:p>
        </p:txBody>
      </p:sp>
      <p:sp>
        <p:nvSpPr>
          <p:cNvPr id="4403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4403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4038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80A6ED9F-5665-4312-9E39-F6D8AC2B9BCF}" type="slidenum">
              <a:rPr kumimoji="0" lang="zh-TW" altLang="en-US" sz="1200"/>
              <a:pPr defTabSz="912813" eaLnBrk="1" hangingPunct="1"/>
              <a:t>24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引導家長從孩子各項的測驗結果，讓孩子比較自己在哪些部份的優勢能力比較好。（不只是和別人比較）</a:t>
            </a:r>
          </a:p>
        </p:txBody>
      </p:sp>
      <p:sp>
        <p:nvSpPr>
          <p:cNvPr id="4608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C281BA09-F2C6-431C-9D49-8E27F351DA82}" type="slidenum">
              <a:rPr lang="zh-TW" altLang="en-US" sz="1200">
                <a:latin typeface="Arial" pitchFamily="34" charset="0"/>
              </a:rPr>
              <a:pPr algn="r" defTabSz="912813"/>
              <a:t>25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4813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973E4E8-FEE0-4D61-BB5B-857114A05AE5}" type="slidenum">
              <a:rPr kumimoji="0" lang="zh-TW" altLang="en-US" sz="1200"/>
              <a:pPr algn="r" eaLnBrk="1" hangingPunct="1"/>
              <a:t>26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01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22F72B90-BBE0-4F99-884D-D61B27146D4F}" type="slidenum">
              <a:rPr lang="zh-TW" altLang="en-US" sz="1200">
                <a:latin typeface="Arial" pitchFamily="34" charset="0"/>
              </a:rPr>
              <a:pPr algn="r" defTabSz="912813"/>
              <a:t>27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提醒家長各校使用的測驗不一樣，這只是其中一個測驗。家長可透過輔導處瞭解孩子所做的性向測驗內容。</a:t>
            </a: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5DFD1-1636-48CA-95ED-18BCA6E17F70}" type="slidenum">
              <a:rPr lang="zh-TW" altLang="en-US"/>
              <a:pPr/>
              <a:t>28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AEC5A0-B129-4D53-9E7D-0CF122C1A009}" type="slidenum">
              <a:rPr lang="zh-TW" altLang="en-US"/>
              <a:pPr/>
              <a:t>29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提醒家長各校使用的測驗不一樣，這只是其中一個測驗。家長可透過輔導處瞭解孩子所做的興趣測驗內容。</a:t>
            </a:r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6BD89-4334-4967-8845-0D4128258A4A}" type="slidenum">
              <a:rPr lang="zh-TW" altLang="en-US"/>
              <a:pPr/>
              <a:t>30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583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D737E3AE-AB21-4229-84DF-08607C4D43EF}" type="slidenum">
              <a:rPr kumimoji="0" lang="zh-TW" altLang="en-US" sz="1200"/>
              <a:pPr algn="r" eaLnBrk="1" hangingPunct="1"/>
              <a:t>31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041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04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525C97DD-BF9D-4E7E-A3F9-ECEE92DD167A}" type="slidenum">
              <a:rPr kumimoji="0" lang="zh-TW" altLang="en-US" sz="1200"/>
              <a:pPr algn="r" eaLnBrk="1" hangingPunct="1"/>
              <a:t>32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24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FA734F4-5D9B-4A43-A3DF-CF20EF516EE7}" type="slidenum">
              <a:rPr kumimoji="0" lang="zh-TW" altLang="en-US" sz="1200"/>
              <a:pPr algn="r" eaLnBrk="1" hangingPunct="1"/>
              <a:t>33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451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451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8C1C0325-DD73-4440-8982-768594360882}" type="slidenum">
              <a:rPr kumimoji="0" lang="zh-TW" altLang="en-US" sz="1200"/>
              <a:pPr algn="r" eaLnBrk="1" hangingPunct="1"/>
              <a:t>34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65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3E2A2736-CC4C-4BB7-B7DA-B5537B149F30}" type="slidenum">
              <a:rPr kumimoji="0" lang="zh-TW" altLang="en-US" sz="1200"/>
              <a:pPr algn="r" eaLnBrk="1" hangingPunct="1"/>
              <a:t>35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861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861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E99B5E3C-F384-4F66-80A6-5997CB3EF480}" type="slidenum">
              <a:rPr kumimoji="0" lang="zh-TW" altLang="en-US" sz="1200"/>
              <a:pPr algn="r" eaLnBrk="1" hangingPunct="1"/>
              <a:t>36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066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64A48FF1-BA2B-48E5-B6AB-91D8A6A73DAE}" type="slidenum">
              <a:rPr kumimoji="0" lang="zh-TW" altLang="en-US" sz="1200"/>
              <a:pPr algn="r" eaLnBrk="1" hangingPunct="1"/>
              <a:t>37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27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606248-1EF1-4611-9E7E-BF26CABB6A66}" type="slidenum">
              <a:rPr lang="zh-TW" altLang="en-US"/>
              <a:pPr/>
              <a:t>38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7475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475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20608435-62CE-4773-B52B-38A30636E8FA}" type="slidenum">
              <a:rPr kumimoji="0" lang="zh-TW" altLang="en-US" sz="1200"/>
              <a:pPr algn="r" eaLnBrk="1" hangingPunct="1"/>
              <a:t>39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78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30E23A-A96D-4AD7-B1FC-EA2C2420AE77}" type="slidenum">
              <a:rPr lang="zh-TW" altLang="en-US"/>
              <a:pPr/>
              <a:t>41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921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921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04A69952-C670-4D03-B369-3A64C3664B12}" type="slidenum">
              <a:rPr kumimoji="0" lang="zh-TW" altLang="en-US" sz="1200"/>
              <a:pPr algn="r" eaLnBrk="1" hangingPunct="1"/>
              <a:t>54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01379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034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endParaRPr lang="zh-TW" altLang="en-US"/>
          </a:p>
        </p:txBody>
      </p:sp>
      <p:sp>
        <p:nvSpPr>
          <p:cNvPr id="1034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C1E3406-F6BE-403E-9F0E-58966DD389CC}" type="slidenum">
              <a:rPr kumimoji="0" lang="zh-TW" altLang="en-US" sz="1200"/>
              <a:pPr algn="r" eaLnBrk="1" hangingPunct="1"/>
              <a:t>62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請學校放在資料中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617571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85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8765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86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606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87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1834DC59-F89F-467A-87E3-021DE4C009C9}" type="slidenum">
              <a:rPr lang="zh-TW" altLang="en-US" sz="1200">
                <a:latin typeface="Arial" pitchFamily="34" charset="0"/>
              </a:rPr>
              <a:pPr algn="r" defTabSz="912813" eaLnBrk="1" hangingPunct="1"/>
              <a:t>98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46435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>
              <a:latin typeface="Arial" pitchFamily="34" charset="0"/>
            </a:endParaRPr>
          </a:p>
        </p:txBody>
      </p:sp>
      <p:sp>
        <p:nvSpPr>
          <p:cNvPr id="146437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1" rIns="91423" bIns="45711" anchor="b"/>
          <a:lstStyle/>
          <a:p>
            <a:pPr algn="r" defTabSz="911225" eaLnBrk="1" hangingPunct="1"/>
            <a:fld id="{2B1065ED-6C92-4F6E-B054-020D7CD153A9}" type="slidenum">
              <a:rPr lang="en-US" altLang="zh-TW" sz="1200">
                <a:latin typeface="Arial" pitchFamily="34" charset="0"/>
              </a:rPr>
              <a:pPr algn="r" defTabSz="911225" eaLnBrk="1" hangingPunct="1"/>
              <a:t>98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5600" cy="4467225"/>
          </a:xfrm>
          <a:noFill/>
          <a:ln/>
        </p:spPr>
        <p:txBody>
          <a:bodyPr lIns="91419" tIns="45709" rIns="91419" bIns="4570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20000"/>
              </a:spcBef>
            </a:pPr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個人賽：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全縣：第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區域性（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縣市以上）：第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全國：第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國際性：第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團體賽：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依個人賽積分折半計算。</a:t>
            </a:r>
          </a:p>
          <a:p>
            <a:r>
              <a:rPr lang="zh-TW" altLang="en-US"/>
              <a:t>特優比照第</a:t>
            </a:r>
            <a:r>
              <a:rPr lang="en-US" altLang="zh-TW"/>
              <a:t>1</a:t>
            </a:r>
            <a:r>
              <a:rPr lang="zh-TW" altLang="en-US"/>
              <a:t>名、優等比照第</a:t>
            </a:r>
            <a:r>
              <a:rPr lang="en-US" altLang="zh-TW"/>
              <a:t>2</a:t>
            </a:r>
            <a:r>
              <a:rPr lang="zh-TW" altLang="en-US"/>
              <a:t>名、甲等比照第</a:t>
            </a:r>
            <a:r>
              <a:rPr lang="en-US" altLang="zh-TW"/>
              <a:t>3</a:t>
            </a:r>
            <a:r>
              <a:rPr lang="zh-TW" altLang="en-US"/>
              <a:t>名、乙等比照第</a:t>
            </a:r>
            <a:r>
              <a:rPr lang="en-US" altLang="zh-TW"/>
              <a:t>4</a:t>
            </a:r>
            <a:r>
              <a:rPr lang="zh-TW" altLang="en-US"/>
              <a:t>名。</a:t>
            </a:r>
          </a:p>
        </p:txBody>
      </p:sp>
      <p:sp>
        <p:nvSpPr>
          <p:cNvPr id="158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094EB6A5-F5CE-42C2-B342-4CB5B36674C5}" type="slidenum">
              <a:rPr lang="zh-TW" altLang="en-US" sz="1200">
                <a:latin typeface="Arial" pitchFamily="34" charset="0"/>
              </a:rPr>
              <a:pPr algn="r" defTabSz="946150" eaLnBrk="1" hangingPunct="1"/>
              <a:t>108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sz="1100">
                <a:latin typeface="Arial" pitchFamily="34" charset="0"/>
              </a:rPr>
              <a:t>摺頁資料  金雞蛋</a:t>
            </a:r>
            <a:r>
              <a:rPr lang="en-US" altLang="zh-TW" sz="1100">
                <a:latin typeface="Arial" pitchFamily="34" charset="0"/>
              </a:rPr>
              <a:t>(</a:t>
            </a:r>
            <a:r>
              <a:rPr lang="zh-TW" altLang="en-US" sz="1100">
                <a:latin typeface="Arial" pitchFamily="34" charset="0"/>
              </a:rPr>
              <a:t>精、基、待</a:t>
            </a:r>
          </a:p>
          <a:p>
            <a:pPr eaLnBrk="1" hangingPunct="1">
              <a:spcBef>
                <a:spcPct val="0"/>
              </a:spcBef>
            </a:pPr>
            <a:endParaRPr lang="en-US" altLang="zh-TW" sz="1100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1100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會考仍在進行試模擬中，請不要隨補習班起舞</a:t>
            </a:r>
            <a:r>
              <a:rPr lang="en-US" altLang="zh-TW" sz="1100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◎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會考考國英數自社五科，題目難易適中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-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每科成績僅以精熟、基礎、待加強三級表示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※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無需分分計較（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80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和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99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分都是精熟），思考、統整應用重於反覆練習作答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※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教師的啟發式教學專業更要講究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endParaRPr lang="zh-TW" altLang="en-US"/>
          </a:p>
        </p:txBody>
      </p:sp>
      <p:sp>
        <p:nvSpPr>
          <p:cNvPr id="162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11EB6DDB-28E7-4CE6-813B-EB098644F616}" type="slidenum">
              <a:rPr lang="zh-TW" altLang="en-US" sz="1200">
                <a:latin typeface="Arial" pitchFamily="34" charset="0"/>
              </a:rPr>
              <a:pPr algn="r" defTabSz="946150" eaLnBrk="1" hangingPunct="1"/>
              <a:t>111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1363"/>
            <a:ext cx="4965700" cy="3724275"/>
          </a:xfrm>
          <a:ln/>
        </p:spPr>
      </p:sp>
      <p:sp>
        <p:nvSpPr>
          <p:cNvPr id="164867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6463"/>
            <a:ext cx="5441950" cy="4467225"/>
          </a:xfrm>
          <a:noFill/>
          <a:ln/>
        </p:spPr>
        <p:txBody>
          <a:bodyPr lIns="95115" tIns="47558" rIns="95115" bIns="47558"/>
          <a:lstStyle/>
          <a:p>
            <a:pPr eaLnBrk="1" hangingPunct="1"/>
            <a:r>
              <a:rPr lang="zh-TW" altLang="en-US">
                <a:latin typeface="Arial" pitchFamily="34" charset="0"/>
              </a:rPr>
              <a:t>摺頁資料</a:t>
            </a:r>
          </a:p>
          <a:p>
            <a:pPr eaLnBrk="1" hangingPunct="1"/>
            <a:endParaRPr lang="zh-TW" altLang="en-US">
              <a:latin typeface="Arial" pitchFamily="34" charset="0"/>
            </a:endParaRPr>
          </a:p>
        </p:txBody>
      </p:sp>
      <p:sp>
        <p:nvSpPr>
          <p:cNvPr id="1648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15" tIns="47558" rIns="95115" bIns="47558" anchor="b"/>
          <a:lstStyle/>
          <a:p>
            <a:pPr algn="r" defTabSz="969963" eaLnBrk="1" hangingPunct="1"/>
            <a:fld id="{8032D4D3-6BF3-4093-AC0E-A7723551DE85}" type="slidenum">
              <a:rPr lang="zh-TW" altLang="en-US" sz="1200"/>
              <a:pPr algn="r" defTabSz="969963" eaLnBrk="1" hangingPunct="1"/>
              <a:t>112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189443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9149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>
              <a:spcBef>
                <a:spcPct val="0"/>
              </a:spcBef>
            </a:pPr>
            <a:endParaRPr lang="en-US" altLang="zh-TW"/>
          </a:p>
          <a:p>
            <a:pPr>
              <a:spcBef>
                <a:spcPct val="0"/>
              </a:spcBef>
            </a:pPr>
            <a:endParaRPr lang="en-US" altLang="zh-TW"/>
          </a:p>
        </p:txBody>
      </p:sp>
      <p:sp>
        <p:nvSpPr>
          <p:cNvPr id="19149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0FBEC63-D9ED-4A19-8068-A0E01217CDE0}" type="slidenum">
              <a:rPr kumimoji="0" lang="zh-TW" altLang="en-US" sz="1200"/>
              <a:pPr algn="r" eaLnBrk="1" hangingPunct="1"/>
              <a:t>139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 dirty="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711404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19" tIns="44159" rIns="88319" bIns="44159" anchor="b"/>
          <a:lstStyle/>
          <a:p>
            <a:pPr algn="r" eaLnBrk="1" hangingPunct="1"/>
            <a:fld id="{549133A7-DADE-478E-A5FE-1407FF3DFE57}" type="slidenum">
              <a:rPr lang="zh-TW" altLang="en-US" sz="1200">
                <a:latin typeface="Arial" pitchFamily="34" charset="0"/>
              </a:rPr>
              <a:pPr algn="r" eaLnBrk="1" hangingPunct="1"/>
              <a:t>140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93539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93540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193541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03" tIns="44102" rIns="88203" bIns="44102" anchor="b"/>
          <a:lstStyle/>
          <a:p>
            <a:pPr algn="r" defTabSz="912813" eaLnBrk="1" hangingPunct="1"/>
            <a:fld id="{A63B1124-1833-4DB8-BF9B-2C3A73440A50}" type="slidenum">
              <a:rPr lang="en-US" altLang="zh-TW" sz="1200">
                <a:latin typeface="Arial" pitchFamily="34" charset="0"/>
              </a:rPr>
              <a:pPr algn="r" defTabSz="912813" eaLnBrk="1" hangingPunct="1"/>
              <a:t>140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45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DA0FA14-5320-4F7A-8A74-CCEDCA5E6E46}" type="slidenum">
              <a:rPr lang="zh-TW" altLang="en-US" sz="1200">
                <a:latin typeface="Arial" pitchFamily="34" charset="0"/>
              </a:rPr>
              <a:pPr algn="r" defTabSz="912813"/>
              <a:t>11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662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117BB977-6948-4E47-9EF3-B424D203A7A2}" type="slidenum">
              <a:rPr lang="zh-TW" altLang="en-US" sz="1200">
                <a:latin typeface="Arial" pitchFamily="34" charset="0"/>
              </a:rPr>
              <a:pPr algn="r" defTabSz="912813"/>
              <a:t>12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9F936-24D8-4568-894A-8E0C1C9378BA}" type="datetimeFigureOut">
              <a:rPr lang="zh-TW" altLang="en-US"/>
              <a:pPr>
                <a:defRPr/>
              </a:pPr>
              <a:t>2019/11/18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0FEA3-968D-49B8-9388-B0C2573D53A8}" type="datetimeFigureOut">
              <a:rPr lang="zh-TW" altLang="en-US"/>
              <a:pPr>
                <a:defRPr/>
              </a:pPr>
              <a:t>2019/11/18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889A7-B72C-4CBD-BC61-DC94BDED97BD}" type="datetimeFigureOut">
              <a:rPr lang="zh-TW" altLang="en-US"/>
              <a:pPr>
                <a:defRPr/>
              </a:pPr>
              <a:t>2019/11/18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1D267-5BEB-4CE2-B649-62A5FA1F918A}" type="datetimeFigureOut">
              <a:rPr lang="zh-TW" altLang="en-US"/>
              <a:pPr>
                <a:defRPr/>
              </a:pPr>
              <a:t>2019/11/18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2CCC1-393F-40AB-820A-929276F2FDDC}" type="datetimeFigureOut">
              <a:rPr lang="zh-TW" altLang="en-US"/>
              <a:pPr>
                <a:defRPr/>
              </a:pPr>
              <a:t>2019/11/18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073E8-41AF-49B4-918E-64D12F1D53BB}" type="datetimeFigureOut">
              <a:rPr lang="zh-TW" altLang="en-US"/>
              <a:pPr>
                <a:defRPr/>
              </a:pPr>
              <a:t>2019/11/18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2DC95-E653-4C3C-A249-9F537CCE2818}" type="datetimeFigureOut">
              <a:rPr lang="zh-TW" altLang="en-US"/>
              <a:pPr>
                <a:defRPr/>
              </a:pPr>
              <a:t>2019/11/18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77A6-4730-4244-B54E-ADF4AFE4915E}" type="datetimeFigureOut">
              <a:rPr lang="zh-TW" altLang="en-US"/>
              <a:pPr>
                <a:defRPr/>
              </a:pPr>
              <a:t>2019/11/18</a:t>
            </a:fld>
            <a:endParaRPr lang="zh-TW" altLang="en-US"/>
          </a:p>
        </p:txBody>
      </p:sp>
      <p:sp>
        <p:nvSpPr>
          <p:cNvPr id="8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063C5-EA8A-4373-B85A-3C2B7D317D9B}" type="datetimeFigureOut">
              <a:rPr lang="zh-TW" altLang="en-US"/>
              <a:pPr>
                <a:defRPr/>
              </a:pPr>
              <a:t>2019/11/18</a:t>
            </a:fld>
            <a:endParaRPr lang="zh-TW" altLang="en-US"/>
          </a:p>
        </p:txBody>
      </p:sp>
      <p:sp>
        <p:nvSpPr>
          <p:cNvPr id="4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D39A1-5212-46F7-B07C-8A0F5A0111C5}" type="datetimeFigureOut">
              <a:rPr lang="zh-TW" altLang="en-US"/>
              <a:pPr>
                <a:defRPr/>
              </a:pPr>
              <a:t>2019/11/18</a:t>
            </a:fld>
            <a:endParaRPr lang="zh-TW" altLang="en-US"/>
          </a:p>
        </p:txBody>
      </p:sp>
      <p:sp>
        <p:nvSpPr>
          <p:cNvPr id="3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4F85C-4055-46BD-A099-66CBC74EC842}" type="datetimeFigureOut">
              <a:rPr lang="zh-TW" altLang="en-US"/>
              <a:pPr>
                <a:defRPr/>
              </a:pPr>
              <a:t>2019/11/18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53110-98B5-40FF-BD1D-A09D7D5047F3}" type="datetimeFigureOut">
              <a:rPr lang="zh-TW" altLang="en-US"/>
              <a:pPr>
                <a:defRPr/>
              </a:pPr>
              <a:t>2019/11/18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日期版面配置區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EA2B5C98-BED2-4FF0-AFC1-EEF688675CD8}" type="datetimeFigureOut">
              <a:rPr lang="zh-TW" altLang="en-US"/>
              <a:pPr>
                <a:defRPr/>
              </a:pPr>
              <a:t>2019/11/18</a:t>
            </a:fld>
            <a:endParaRPr lang="zh-TW" altLang="en-US"/>
          </a:p>
        </p:txBody>
      </p:sp>
      <p:sp>
        <p:nvSpPr>
          <p:cNvPr id="9" name="頁尾版面配置區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499663169.798151.mp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hyperlink" Target="&#20154;&#29983;&#39340;&#25289;&#26494;.mp4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0.xml"/><Relationship Id="rId3" Type="http://schemas.openxmlformats.org/officeDocument/2006/relationships/image" Target="../media/image6.png"/><Relationship Id="rId7" Type="http://schemas.openxmlformats.org/officeDocument/2006/relationships/slide" Target="slide56.xml"/><Relationship Id="rId12" Type="http://schemas.openxmlformats.org/officeDocument/2006/relationships/slide" Target="slide13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130.xml"/><Relationship Id="rId5" Type="http://schemas.openxmlformats.org/officeDocument/2006/relationships/slide" Target="slide7.xml"/><Relationship Id="rId10" Type="http://schemas.openxmlformats.org/officeDocument/2006/relationships/slide" Target="slide110.xml"/><Relationship Id="rId4" Type="http://schemas.openxmlformats.org/officeDocument/2006/relationships/slide" Target="slide3.xml"/><Relationship Id="rId9" Type="http://schemas.openxmlformats.org/officeDocument/2006/relationships/slide" Target="slide1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&#25915;&#20854;&#19981;&#20633;.wmv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adapt.k12ea.gov.tw/stud/show.php?no=24&amp;id=33" TargetMode="External"/><Relationship Id="rId13" Type="http://schemas.openxmlformats.org/officeDocument/2006/relationships/image" Target="../media/image53.jpe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12" Type="http://schemas.openxmlformats.org/officeDocument/2006/relationships/image" Target="../media/image52.jpe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1.jpeg"/><Relationship Id="rId5" Type="http://schemas.openxmlformats.org/officeDocument/2006/relationships/image" Target="../media/image46.png"/><Relationship Id="rId15" Type="http://schemas.openxmlformats.org/officeDocument/2006/relationships/image" Target="../media/image55.jpeg"/><Relationship Id="rId10" Type="http://schemas.openxmlformats.org/officeDocument/2006/relationships/image" Target="../media/image50.jpeg"/><Relationship Id="rId4" Type="http://schemas.openxmlformats.org/officeDocument/2006/relationships/hyperlink" Target="%E6%A9%9F%E6%A2%B0%E7%BE%A4.MP4" TargetMode="External"/><Relationship Id="rId9" Type="http://schemas.openxmlformats.org/officeDocument/2006/relationships/image" Target="../media/image49.png"/><Relationship Id="rId1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dapt.k12ea.gov.tw/stud/show.php?no=24&amp;id=33" TargetMode="External"/><Relationship Id="rId5" Type="http://schemas.openxmlformats.org/officeDocument/2006/relationships/image" Target="../media/image46.png"/><Relationship Id="rId4" Type="http://schemas.openxmlformats.org/officeDocument/2006/relationships/hyperlink" Target="%E6%A9%9F%E6%A2%B0%E7%BE%A4.MP4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%E6%A9%9F%E6%A2%B0%E7%BE%A4.MP4" TargetMode="External"/><Relationship Id="rId3" Type="http://schemas.openxmlformats.org/officeDocument/2006/relationships/image" Target="../media/image57.jpeg"/><Relationship Id="rId7" Type="http://schemas.openxmlformats.org/officeDocument/2006/relationships/image" Target="../media/image4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youtu.be/RMBO4jdlQPs" TargetMode="External"/><Relationship Id="rId11" Type="http://schemas.openxmlformats.org/officeDocument/2006/relationships/image" Target="../media/image49.png"/><Relationship Id="rId5" Type="http://schemas.openxmlformats.org/officeDocument/2006/relationships/image" Target="../media/image59.jpeg"/><Relationship Id="rId10" Type="http://schemas.openxmlformats.org/officeDocument/2006/relationships/hyperlink" Target="http://adapt.k12ea.gov.tw/stud/show.php?no=24&amp;id=33" TargetMode="External"/><Relationship Id="rId4" Type="http://schemas.openxmlformats.org/officeDocument/2006/relationships/image" Target="../media/image58.jpeg"/><Relationship Id="rId9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27.png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12basic.edu.tw/Detail.php?LevelNo=229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576263"/>
            <a:ext cx="911860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3459163" y="1814513"/>
            <a:ext cx="54006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2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如何協助孩子進入心目中理想的第一志願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4308475"/>
            <a:ext cx="1223963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2913" y="4232275"/>
            <a:ext cx="1512887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1989138"/>
            <a:ext cx="3103563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3563938" y="3644900"/>
            <a:ext cx="54006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主講人</a:t>
            </a:r>
            <a:r>
              <a:rPr lang="zh-TW" altLang="en-US" dirty="0" smtClean="0"/>
              <a:t>：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自強國中校長 蘇品如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3563938" y="4652963"/>
            <a:ext cx="54006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時間：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11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月 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22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日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 build="allAtOnce"/>
      <p:bldP spid="6" grpId="0"/>
      <p:bldP spid="6" grpId="1" build="allAtOnce"/>
      <p:bldP spid="7" grpId="0"/>
      <p:bldP spid="7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97A4E741-479B-49E9-9D6B-2905E0288309}" type="slidenum">
              <a:rPr lang="en-US" altLang="zh-TW" sz="1400" b="1">
                <a:latin typeface="Arial" pitchFamily="34" charset="0"/>
              </a:rPr>
              <a:pPr algn="r" eaLnBrk="1" hangingPunct="1"/>
              <a:t>10</a:t>
            </a:fld>
            <a:endParaRPr lang="en-US" altLang="zh-TW" sz="1400" b="1">
              <a:latin typeface="Arial" pitchFamily="34" charset="0"/>
            </a:endParaRPr>
          </a:p>
        </p:txBody>
      </p:sp>
      <p:sp>
        <p:nvSpPr>
          <p:cNvPr id="22531" name="Oval 2"/>
          <p:cNvSpPr>
            <a:spLocks noChangeArrowheads="1"/>
          </p:cNvSpPr>
          <p:nvPr/>
        </p:nvSpPr>
        <p:spPr bwMode="auto">
          <a:xfrm>
            <a:off x="7229475" y="4941888"/>
            <a:ext cx="931863" cy="431800"/>
          </a:xfrm>
          <a:prstGeom prst="ellipse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/>
            <a:endParaRPr kumimoji="0" lang="zh-TW" alt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232563" name="Group 115">
            <a:extLst/>
          </p:cNvPr>
          <p:cNvGraphicFramePr>
            <a:graphicFrameLocks noGrp="1"/>
          </p:cNvGraphicFramePr>
          <p:nvPr/>
        </p:nvGraphicFramePr>
        <p:xfrm>
          <a:off x="395288" y="1060450"/>
          <a:ext cx="8353425" cy="5599111"/>
        </p:xfrm>
        <a:graphic>
          <a:graphicData uri="http://schemas.openxmlformats.org/drawingml/2006/table">
            <a:tbl>
              <a:tblPr/>
              <a:tblGrid>
                <a:gridCol w="1006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2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9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58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52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8408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　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學年度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高一新生來源 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招生容量比率</a:t>
                      </a:r>
                      <a:endParaRPr kumimoji="1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417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公立高職及五專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私立高職及五專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總計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316,009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120%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447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101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311,640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102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285,522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133%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103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268,752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36%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27%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61%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141%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104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282,314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58%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135%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105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271,686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60%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140%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106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239,389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41%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30%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68%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159%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107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226,783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43%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72%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167%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108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212,725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46%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77%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180%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109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206,874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79%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199,770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49%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24%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82%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191%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2641" name="Rectangle 112"/>
          <p:cNvSpPr>
            <a:spLocks noChangeArrowheads="1"/>
          </p:cNvSpPr>
          <p:nvPr/>
        </p:nvSpPr>
        <p:spPr bwMode="auto">
          <a:xfrm>
            <a:off x="468313" y="601663"/>
            <a:ext cx="8278812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招生容量比率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全國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9"/>
          <p:cNvSpPr txBox="1">
            <a:spLocks noChangeArrowheads="1"/>
          </p:cNvSpPr>
          <p:nvPr/>
        </p:nvSpPr>
        <p:spPr bwMode="auto">
          <a:xfrm>
            <a:off x="684213" y="1557338"/>
            <a:ext cx="7777162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latin typeface="Arial" pitchFamily="34" charset="0"/>
                <a:ea typeface="標楷體" pitchFamily="65" charset="-120"/>
              </a:rPr>
              <a:t>符合國民中學成績評量準則畢業資格者。</a:t>
            </a:r>
          </a:p>
        </p:txBody>
      </p:sp>
      <p:sp>
        <p:nvSpPr>
          <p:cNvPr id="148483" name="AutoShape 11"/>
          <p:cNvSpPr>
            <a:spLocks noChangeArrowheads="1"/>
          </p:cNvSpPr>
          <p:nvPr/>
        </p:nvSpPr>
        <p:spPr bwMode="auto">
          <a:xfrm>
            <a:off x="684213" y="2276475"/>
            <a:ext cx="8135937" cy="4465638"/>
          </a:xfrm>
          <a:prstGeom prst="roundRect">
            <a:avLst>
              <a:gd name="adj" fmla="val 7542"/>
            </a:avLst>
          </a:prstGeom>
          <a:solidFill>
            <a:srgbClr val="E8E558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tIns="180000"/>
          <a:lstStyle/>
          <a:p>
            <a:pPr eaLnBrk="1" hangingPunct="1"/>
            <a:r>
              <a:rPr lang="zh-TW" altLang="en-US" sz="2800">
                <a:latin typeface="Arial" pitchFamily="34" charset="0"/>
                <a:ea typeface="標楷體" pitchFamily="65" charset="-120"/>
                <a:cs typeface="新細明體" pitchFamily="18" charset="-120"/>
              </a:rPr>
              <a:t>一、</a:t>
            </a:r>
            <a:r>
              <a:rPr lang="en-US" altLang="zh-TW" sz="2800">
                <a:ea typeface="微軟正黑體" pitchFamily="34" charset="-120"/>
                <a:cs typeface="新細明體" pitchFamily="18" charset="-120"/>
              </a:rPr>
              <a:t> 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學生實際出席日數（不含公、喪、病假），須達六學期總出席日數之三分之二以上。 </a:t>
            </a:r>
          </a:p>
          <a:p>
            <a:pPr eaLnBrk="1" hangingPunct="1"/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二、學生日常生活表現六學期成績依教師輔導與管教學生之相關規定，辦理功過相抵、獎懲實施、懲罰存記及改過銷過等事項，且依規定程序審核通過註銷後，其記錄未達三大過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三小過等同一大過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者。</a:t>
            </a:r>
            <a:r>
              <a:rPr lang="zh-TW" altLang="en-US" sz="2800">
                <a:ea typeface="微軟正黑體" pitchFamily="34" charset="-120"/>
                <a:cs typeface="新細明體" pitchFamily="18" charset="-120"/>
              </a:rPr>
              <a:t> </a:t>
            </a:r>
          </a:p>
          <a:p>
            <a:pPr eaLnBrk="1" hangingPunct="1"/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三、學生學習領域畢業成績至少四大領域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含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成績達丙等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六十分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以上者。</a:t>
            </a:r>
            <a:endParaRPr lang="zh-TW" altLang="en-US" sz="2800">
              <a:latin typeface="Arial" pitchFamily="34" charset="0"/>
              <a:ea typeface="標楷體" pitchFamily="65" charset="-120"/>
              <a:cs typeface="新細明體" pitchFamily="18" charset="-120"/>
            </a:endParaRPr>
          </a:p>
        </p:txBody>
      </p:sp>
      <p:grpSp>
        <p:nvGrpSpPr>
          <p:cNvPr id="148484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8485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4889475" y="228421"/>
            <a:ext cx="357190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畢業資格：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修業資格：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8489" name="投影片編號版面配置區 11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32CFD3D-7F38-4B46-93E7-5DD0AB856DAD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100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506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9507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4857752" y="571480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468313" y="1844675"/>
            <a:ext cx="82804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 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志願序（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分）第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7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8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11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13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16~30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，可選填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個志願數</a:t>
            </a:r>
          </a:p>
          <a:p>
            <a:pPr eaLnBrk="1" hangingPunct="1">
              <a:buFontTx/>
              <a:buChar char="•"/>
              <a:defRPr/>
            </a:pP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職業類科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同一職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群各科別連續選填為志願時，視為同一志願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序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計分</a:t>
            </a:r>
            <a:endParaRPr kumimoji="0"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當總積分完全相同需進行超額比序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，比序至「志願序積分」項目時，</a:t>
            </a:r>
            <a:r>
              <a:rPr kumimoji="0" lang="zh-TW" altLang="en-US" dirty="0">
                <a:solidFill>
                  <a:srgbClr val="FF0000"/>
                </a:solidFill>
                <a:ea typeface="標楷體" panose="03000509000000000000" pitchFamily="65" charset="-120"/>
                <a:cs typeface="新細明體" panose="02020500000000000000" pitchFamily="18" charset="-120"/>
              </a:rPr>
              <a:t>志願序積分高者將優先錄取</a:t>
            </a:r>
            <a:r>
              <a:rPr kumimoji="0"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</p:txBody>
      </p:sp>
      <p:sp>
        <p:nvSpPr>
          <p:cNvPr id="149512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F27346A3-9F6F-43FF-B96C-100D2A7F23AD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101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志願序計分方式</a:t>
            </a:r>
          </a:p>
        </p:txBody>
      </p:sp>
      <p:sp>
        <p:nvSpPr>
          <p:cNvPr id="150531" name="內容版面配置區 2"/>
          <p:cNvSpPr>
            <a:spLocks noGrp="1"/>
          </p:cNvSpPr>
          <p:nvPr>
            <p:ph idx="4294967295"/>
          </p:nvPr>
        </p:nvSpPr>
        <p:spPr>
          <a:xfrm>
            <a:off x="1131888" y="1325563"/>
            <a:ext cx="8012112" cy="2535237"/>
          </a:xfrm>
        </p:spPr>
        <p:txBody>
          <a:bodyPr/>
          <a:lstStyle/>
          <a:p>
            <a:pPr marL="228600" indent="-228600"/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志願序別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…16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至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 marL="228600" indent="-228600"/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總積分完全相同，需進行超額比序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低收入→適性輔導→多元學習→會考總積分→志願序積分→教育會考成績標示總點數→教育會考成績標示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，比序至</a:t>
            </a:r>
            <a:r>
              <a:rPr lang="zh-TW" altLang="en-US" sz="26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「志願序積分」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項目時，</a:t>
            </a:r>
            <a:r>
              <a:rPr lang="zh-TW" altLang="en-US" sz="26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志願序積分高者將優先錄取。</a:t>
            </a:r>
          </a:p>
          <a:p>
            <a:pPr marL="228600" indent="-228600"/>
            <a:endParaRPr lang="zh-TW" altLang="en-US" sz="260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82703" name="Group 47">
            <a:extLst/>
          </p:cNvPr>
          <p:cNvGraphicFramePr>
            <a:graphicFrameLocks noGrp="1"/>
          </p:cNvGraphicFramePr>
          <p:nvPr/>
        </p:nvGraphicFramePr>
        <p:xfrm>
          <a:off x="323850" y="3933825"/>
          <a:ext cx="8612188" cy="2359026"/>
        </p:xfrm>
        <a:graphic>
          <a:graphicData uri="http://schemas.openxmlformats.org/drawingml/2006/table">
            <a:tbl>
              <a:tblPr/>
              <a:tblGrid>
                <a:gridCol w="1223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85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4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79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志願順序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95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校、科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F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志願積分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9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同群科志願跨校連續選填</a:t>
            </a:r>
          </a:p>
        </p:txBody>
      </p:sp>
      <p:sp>
        <p:nvSpPr>
          <p:cNvPr id="151555" name="內容版面配置區 2"/>
          <p:cNvSpPr>
            <a:spLocks noGrp="1"/>
          </p:cNvSpPr>
          <p:nvPr>
            <p:ph idx="4294967295"/>
          </p:nvPr>
        </p:nvSpPr>
        <p:spPr>
          <a:xfrm>
            <a:off x="1257300" y="1268413"/>
            <a:ext cx="7886700" cy="4552950"/>
          </a:xfrm>
        </p:spPr>
        <p:txBody>
          <a:bodyPr/>
          <a:lstStyle/>
          <a:p>
            <a:pPr marL="228600" indent="-228600"/>
            <a:r>
              <a:rPr lang="zh-TW" altLang="en-US">
                <a:ea typeface="標楷體" pitchFamily="65" charset="-120"/>
              </a:rPr>
              <a:t>舉例：</a:t>
            </a:r>
          </a:p>
          <a:p>
            <a:pPr marL="228600" indent="-228600"/>
            <a:r>
              <a:rPr lang="zh-TW" altLang="en-US">
                <a:ea typeface="標楷體" pitchFamily="65" charset="-120"/>
              </a:rPr>
              <a:t>甲生</a:t>
            </a:r>
            <a:endParaRPr lang="en-US" altLang="zh-TW">
              <a:ea typeface="標楷體" pitchFamily="65" charset="-120"/>
            </a:endParaRPr>
          </a:p>
          <a:p>
            <a:pPr marL="228600" indent="-228600"/>
            <a:endParaRPr lang="en-US" altLang="zh-TW">
              <a:ea typeface="標楷體" pitchFamily="65" charset="-120"/>
            </a:endParaRPr>
          </a:p>
          <a:p>
            <a:pPr marL="228600" indent="-228600"/>
            <a:endParaRPr lang="en-US" altLang="zh-TW">
              <a:ea typeface="標楷體" pitchFamily="65" charset="-120"/>
            </a:endParaRPr>
          </a:p>
          <a:p>
            <a:pPr marL="228600" indent="-228600"/>
            <a:endParaRPr lang="en-US" altLang="zh-TW">
              <a:ea typeface="標楷體" pitchFamily="65" charset="-120"/>
            </a:endParaRPr>
          </a:p>
          <a:p>
            <a:pPr marL="228600" indent="-228600"/>
            <a:endParaRPr lang="en-US" altLang="zh-TW">
              <a:ea typeface="標楷體" pitchFamily="65" charset="-120"/>
            </a:endParaRPr>
          </a:p>
          <a:p>
            <a:pPr marL="228600" indent="-228600"/>
            <a:r>
              <a:rPr lang="zh-TW" altLang="en-US">
                <a:ea typeface="標楷體" pitchFamily="65" charset="-120"/>
              </a:rPr>
              <a:t>乙生</a:t>
            </a:r>
            <a:endParaRPr lang="en-US" altLang="zh-TW">
              <a:ea typeface="標楷體" pitchFamily="65" charset="-120"/>
            </a:endParaRPr>
          </a:p>
          <a:p>
            <a:pPr marL="228600" indent="-228600"/>
            <a:endParaRPr lang="zh-TW" altLang="en-US">
              <a:ea typeface="標楷體" pitchFamily="65" charset="-120"/>
            </a:endParaRPr>
          </a:p>
        </p:txBody>
      </p:sp>
      <p:sp>
        <p:nvSpPr>
          <p:cNvPr id="151556" name="投影片編號版面配置區 3"/>
          <p:cNvSpPr txBox="1">
            <a:spLocks noGrp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F4EF2E-EA40-43E6-B6E6-FAA1152817DF}" type="slidenum">
              <a:rPr kumimoji="0" lang="en-US" altLang="zh-TW" sz="1200">
                <a:solidFill>
                  <a:srgbClr val="898989"/>
                </a:solidFill>
              </a:rPr>
              <a:pPr algn="r" eaLnBrk="1" hangingPunct="1"/>
              <a:t>103</a:t>
            </a:fld>
            <a:endParaRPr kumimoji="0" lang="en-US" altLang="zh-TW" sz="1200">
              <a:solidFill>
                <a:srgbClr val="898989"/>
              </a:solidFill>
            </a:endParaRPr>
          </a:p>
        </p:txBody>
      </p:sp>
      <p:graphicFrame>
        <p:nvGraphicFramePr>
          <p:cNvPr id="583771" name="Group 91">
            <a:extLst/>
          </p:cNvPr>
          <p:cNvGraphicFramePr>
            <a:graphicFrameLocks noGrp="1"/>
          </p:cNvGraphicFramePr>
          <p:nvPr/>
        </p:nvGraphicFramePr>
        <p:xfrm>
          <a:off x="1979613" y="1989138"/>
          <a:ext cx="6192837" cy="1981201"/>
        </p:xfrm>
        <a:graphic>
          <a:graphicData uri="http://schemas.openxmlformats.org/drawingml/2006/table">
            <a:tbl>
              <a:tblPr/>
              <a:tblGrid>
                <a:gridCol w="852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8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3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31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791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志願順序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2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3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4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5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6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7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6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校、科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A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B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C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D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E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F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F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造園科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志願積分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83769" name="Group 89">
            <a:extLst/>
          </p:cNvPr>
          <p:cNvGraphicFramePr>
            <a:graphicFrameLocks noGrp="1"/>
          </p:cNvGraphicFramePr>
          <p:nvPr/>
        </p:nvGraphicFramePr>
        <p:xfrm>
          <a:off x="1979613" y="4292600"/>
          <a:ext cx="6840537" cy="2286000"/>
        </p:xfrm>
        <a:graphic>
          <a:graphicData uri="http://schemas.openxmlformats.org/drawingml/2006/table">
            <a:tbl>
              <a:tblPr/>
              <a:tblGrid>
                <a:gridCol w="931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3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4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8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6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96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志願順序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校、科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商經科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志願積分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框架 2">
            <a:extLst/>
          </p:cNvPr>
          <p:cNvSpPr/>
          <p:nvPr/>
        </p:nvSpPr>
        <p:spPr>
          <a:xfrm>
            <a:off x="2843213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8" name="框架 7">
            <a:extLst/>
          </p:cNvPr>
          <p:cNvSpPr/>
          <p:nvPr/>
        </p:nvSpPr>
        <p:spPr>
          <a:xfrm>
            <a:off x="3563938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9" name="框架 8">
            <a:extLst/>
          </p:cNvPr>
          <p:cNvSpPr/>
          <p:nvPr/>
        </p:nvSpPr>
        <p:spPr>
          <a:xfrm>
            <a:off x="4356100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0" name="框架 9">
            <a:extLst/>
          </p:cNvPr>
          <p:cNvSpPr/>
          <p:nvPr/>
        </p:nvSpPr>
        <p:spPr>
          <a:xfrm>
            <a:off x="5148263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1" name="框架 10">
            <a:extLst/>
          </p:cNvPr>
          <p:cNvSpPr/>
          <p:nvPr/>
        </p:nvSpPr>
        <p:spPr>
          <a:xfrm>
            <a:off x="5940425" y="3357563"/>
            <a:ext cx="2166938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2" name="框架 11">
            <a:extLst/>
          </p:cNvPr>
          <p:cNvSpPr/>
          <p:nvPr/>
        </p:nvSpPr>
        <p:spPr>
          <a:xfrm>
            <a:off x="2916238" y="5876925"/>
            <a:ext cx="4176712" cy="57626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3" name="框架 12">
            <a:extLst/>
          </p:cNvPr>
          <p:cNvSpPr/>
          <p:nvPr/>
        </p:nvSpPr>
        <p:spPr>
          <a:xfrm>
            <a:off x="7235825" y="5949950"/>
            <a:ext cx="649288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4" name="框架 13">
            <a:extLst/>
          </p:cNvPr>
          <p:cNvSpPr/>
          <p:nvPr/>
        </p:nvSpPr>
        <p:spPr>
          <a:xfrm>
            <a:off x="8027988" y="5949950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1"/>
          <p:cNvSpPr>
            <a:spLocks noChangeArrowheads="1"/>
          </p:cNvSpPr>
          <p:nvPr/>
        </p:nvSpPr>
        <p:spPr bwMode="auto">
          <a:xfrm>
            <a:off x="293688" y="19431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技巧一：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同群連續填</a:t>
            </a:r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同分</a:t>
            </a:r>
          </a:p>
        </p:txBody>
      </p:sp>
      <p:sp>
        <p:nvSpPr>
          <p:cNvPr id="152579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2B90CDE-1B1E-409E-A005-7C75994946AB}" type="slidenum">
              <a:rPr lang="en-US" altLang="zh-TW" sz="1400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104</a:t>
            </a:fld>
            <a:endParaRPr lang="en-US" altLang="zh-TW" sz="1400">
              <a:solidFill>
                <a:srgbClr val="898989"/>
              </a:solidFill>
              <a:latin typeface="Arial" pitchFamily="34" charset="0"/>
            </a:endParaRPr>
          </a:p>
        </p:txBody>
      </p:sp>
      <p:graphicFrame>
        <p:nvGraphicFramePr>
          <p:cNvPr id="326660" name="Group 4"/>
          <p:cNvGraphicFramePr>
            <a:graphicFrameLocks noGrp="1"/>
          </p:cNvGraphicFramePr>
          <p:nvPr/>
        </p:nvGraphicFramePr>
        <p:xfrm>
          <a:off x="395288" y="3789363"/>
          <a:ext cx="8424862" cy="1828800"/>
        </p:xfrm>
        <a:graphic>
          <a:graphicData uri="http://schemas.openxmlformats.org/drawingml/2006/table">
            <a:tbl>
              <a:tblPr/>
              <a:tblGrid>
                <a:gridCol w="1573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04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志願序</a:t>
                      </a:r>
                      <a:b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資料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電商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2606" name="Oval 86"/>
          <p:cNvSpPr>
            <a:spLocks noChangeArrowheads="1"/>
          </p:cNvSpPr>
          <p:nvPr/>
        </p:nvSpPr>
        <p:spPr bwMode="auto">
          <a:xfrm>
            <a:off x="1835150" y="3860800"/>
            <a:ext cx="6913563" cy="172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zh-TW" b="1"/>
          </a:p>
        </p:txBody>
      </p:sp>
      <p:sp>
        <p:nvSpPr>
          <p:cNvPr id="131160" name="Text Box 88">
            <a:extLst/>
          </p:cNvPr>
          <p:cNvSpPr txBox="1">
            <a:spLocks noChangeArrowheads="1"/>
          </p:cNvSpPr>
          <p:nvPr/>
        </p:nvSpPr>
        <p:spPr bwMode="auto">
          <a:xfrm>
            <a:off x="2360613" y="6100763"/>
            <a:ext cx="48244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同群連續填</a:t>
            </a:r>
            <a:r>
              <a:rPr kumimoji="0" lang="zh-TW" altLang="en-US" b="1"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同志願分</a:t>
            </a:r>
          </a:p>
        </p:txBody>
      </p:sp>
      <p:sp>
        <p:nvSpPr>
          <p:cNvPr id="131161" name="Text Box 89">
            <a:extLst/>
          </p:cNvPr>
          <p:cNvSpPr txBox="1">
            <a:spLocks noChangeArrowheads="1"/>
          </p:cNvSpPr>
          <p:nvPr/>
        </p:nvSpPr>
        <p:spPr bwMode="auto">
          <a:xfrm>
            <a:off x="4859338" y="5661025"/>
            <a:ext cx="1081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15</a:t>
            </a:r>
            <a:r>
              <a:rPr kumimoji="0" lang="zh-TW" altLang="en-US">
                <a:latin typeface="標楷體" pitchFamily="65" charset="-120"/>
                <a:ea typeface="標楷體" pitchFamily="65" charset="-120"/>
                <a:cs typeface="微軟正黑體" pitchFamily="34" charset="-120"/>
              </a:rPr>
              <a:t>分</a:t>
            </a:r>
          </a:p>
        </p:txBody>
      </p:sp>
      <p:sp>
        <p:nvSpPr>
          <p:cNvPr id="152609" name="Rectangle 11"/>
          <p:cNvSpPr>
            <a:spLocks noChangeArrowheads="1"/>
          </p:cNvSpPr>
          <p:nvPr/>
        </p:nvSpPr>
        <p:spPr bwMode="auto">
          <a:xfrm>
            <a:off x="293688" y="25654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技巧二：志願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前填</a:t>
            </a:r>
          </a:p>
        </p:txBody>
      </p:sp>
      <p:sp>
        <p:nvSpPr>
          <p:cNvPr id="152610" name="Rectangle 11"/>
          <p:cNvSpPr>
            <a:spLocks noChangeArrowheads="1"/>
          </p:cNvSpPr>
          <p:nvPr/>
        </p:nvSpPr>
        <p:spPr bwMode="auto">
          <a:xfrm>
            <a:off x="323850" y="3141663"/>
            <a:ext cx="61198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技巧三：志願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多填</a:t>
            </a:r>
          </a:p>
        </p:txBody>
      </p:sp>
      <p:sp>
        <p:nvSpPr>
          <p:cNvPr id="2" name="Rectangle 11">
            <a:extLst/>
          </p:cNvPr>
          <p:cNvSpPr>
            <a:spLocks noChangeArrowheads="1"/>
          </p:cNvSpPr>
          <p:nvPr/>
        </p:nvSpPr>
        <p:spPr bwMode="auto">
          <a:xfrm>
            <a:off x="0" y="1146175"/>
            <a:ext cx="9212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000">
                <a:latin typeface="標楷體" pitchFamily="65" charset="-120"/>
                <a:ea typeface="標楷體" pitchFamily="65" charset="-120"/>
              </a:rPr>
              <a:t>免試入學</a:t>
            </a:r>
            <a:r>
              <a:rPr kumimoji="0" lang="zh-TW" altLang="en-US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技巧填志願 </a:t>
            </a:r>
            <a:r>
              <a:rPr kumimoji="0" lang="zh-TW" altLang="en-US" sz="400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幫助學生得高分</a:t>
            </a:r>
            <a:r>
              <a:rPr kumimoji="0" lang="en-US" altLang="zh-TW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!!</a:t>
            </a:r>
            <a:endParaRPr kumimoji="0" lang="en-US" altLang="zh-TW" sz="40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Rectangle 11">
            <a:extLst/>
          </p:cNvPr>
          <p:cNvSpPr>
            <a:spLocks noChangeArrowheads="1"/>
          </p:cNvSpPr>
          <p:nvPr/>
        </p:nvSpPr>
        <p:spPr bwMode="auto">
          <a:xfrm>
            <a:off x="2555875" y="333375"/>
            <a:ext cx="518477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2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桃連區填志願小叮嚀</a:t>
            </a:r>
          </a:p>
        </p:txBody>
      </p:sp>
      <p:sp>
        <p:nvSpPr>
          <p:cNvPr id="152613" name="矩形 3"/>
          <p:cNvSpPr>
            <a:spLocks noChangeArrowheads="1"/>
          </p:cNvSpPr>
          <p:nvPr/>
        </p:nvSpPr>
        <p:spPr bwMode="auto">
          <a:xfrm>
            <a:off x="2376488" y="454025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4" name="矩形 14"/>
          <p:cNvSpPr>
            <a:spLocks noChangeArrowheads="1"/>
          </p:cNvSpPr>
          <p:nvPr/>
        </p:nvSpPr>
        <p:spPr bwMode="auto">
          <a:xfrm>
            <a:off x="3522663" y="455453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5" name="矩形 15"/>
          <p:cNvSpPr>
            <a:spLocks noChangeArrowheads="1"/>
          </p:cNvSpPr>
          <p:nvPr/>
        </p:nvSpPr>
        <p:spPr bwMode="auto">
          <a:xfrm>
            <a:off x="46402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6" name="矩形 16"/>
          <p:cNvSpPr>
            <a:spLocks noChangeArrowheads="1"/>
          </p:cNvSpPr>
          <p:nvPr/>
        </p:nvSpPr>
        <p:spPr bwMode="auto">
          <a:xfrm>
            <a:off x="5795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7" name="矩形 17"/>
          <p:cNvSpPr>
            <a:spLocks noChangeArrowheads="1"/>
          </p:cNvSpPr>
          <p:nvPr/>
        </p:nvSpPr>
        <p:spPr bwMode="auto">
          <a:xfrm>
            <a:off x="6961188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  <p:sp>
        <p:nvSpPr>
          <p:cNvPr id="152618" name="矩形 18"/>
          <p:cNvSpPr>
            <a:spLocks noChangeArrowheads="1"/>
          </p:cNvSpPr>
          <p:nvPr/>
        </p:nvSpPr>
        <p:spPr bwMode="auto">
          <a:xfrm>
            <a:off x="8081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6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27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4857752" y="571480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395288" y="1571625"/>
            <a:ext cx="82804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報名校、科與生涯規劃建議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與「家長意見」相符者得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與「導師意見」相符者得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與「輔導教師意見」相符者得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  <p:sp>
        <p:nvSpPr>
          <p:cNvPr id="154632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420CB97D-92E1-4908-8F1C-B753DE0227F5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105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  <p:grpSp>
        <p:nvGrpSpPr>
          <p:cNvPr id="154633" name="群組 4"/>
          <p:cNvGrpSpPr>
            <a:grpSpLocks/>
          </p:cNvGrpSpPr>
          <p:nvPr/>
        </p:nvGrpSpPr>
        <p:grpSpPr bwMode="auto">
          <a:xfrm>
            <a:off x="214313" y="4000500"/>
            <a:ext cx="2786062" cy="857250"/>
            <a:chOff x="2389" y="1239"/>
            <a:chExt cx="2315099" cy="1266281"/>
          </a:xfrm>
        </p:grpSpPr>
        <p:sp>
          <p:nvSpPr>
            <p:cNvPr id="14" name="圓角矩形 13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34" name="群組 7"/>
          <p:cNvGrpSpPr>
            <a:grpSpLocks/>
          </p:cNvGrpSpPr>
          <p:nvPr/>
        </p:nvGrpSpPr>
        <p:grpSpPr bwMode="auto">
          <a:xfrm>
            <a:off x="3000375" y="3857625"/>
            <a:ext cx="1857375" cy="1071563"/>
            <a:chOff x="2103175" y="-428010"/>
            <a:chExt cx="2040083" cy="1267522"/>
          </a:xfrm>
        </p:grpSpPr>
        <p:sp>
          <p:nvSpPr>
            <p:cNvPr id="17" name="向右箭號 16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向右箭號 4">
              <a:extLst/>
            </p:cNvPr>
            <p:cNvSpPr/>
            <p:nvPr/>
          </p:nvSpPr>
          <p:spPr>
            <a:xfrm>
              <a:off x="2103175" y="-174505"/>
              <a:ext cx="1757610" cy="784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9" name="文字方塊 18">
            <a:extLst/>
          </p:cNvPr>
          <p:cNvSpPr txBox="1"/>
          <p:nvPr/>
        </p:nvSpPr>
        <p:spPr>
          <a:xfrm>
            <a:off x="4857721" y="4071928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就近入學：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4638" name="Text Box 12"/>
          <p:cNvSpPr txBox="1">
            <a:spLocks noChangeArrowheads="1"/>
          </p:cNvSpPr>
          <p:nvPr/>
        </p:nvSpPr>
        <p:spPr bwMode="auto">
          <a:xfrm>
            <a:off x="1071563" y="5175250"/>
            <a:ext cx="6624637" cy="1325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桃園區學生符合就近入學得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共同就學區學生得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1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429024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均衡學習：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5655" name="Text Box 25"/>
          <p:cNvSpPr txBox="1">
            <a:spLocks noChangeArrowheads="1"/>
          </p:cNvSpPr>
          <p:nvPr/>
        </p:nvSpPr>
        <p:spPr bwMode="auto">
          <a:xfrm>
            <a:off x="1116013" y="1643063"/>
            <a:ext cx="6626225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基本條件為國中健體、藝文、綜合領域五學期平均成績達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60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分以上者各得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</p:txBody>
      </p:sp>
      <p:sp>
        <p:nvSpPr>
          <p:cNvPr id="155656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EA342390-D762-46F9-889B-4E13062ACC6E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106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  <p:grpSp>
        <p:nvGrpSpPr>
          <p:cNvPr id="155657" name="群組 4"/>
          <p:cNvGrpSpPr>
            <a:grpSpLocks/>
          </p:cNvGrpSpPr>
          <p:nvPr/>
        </p:nvGrpSpPr>
        <p:grpSpPr bwMode="auto">
          <a:xfrm>
            <a:off x="0" y="3214688"/>
            <a:ext cx="3786188" cy="857250"/>
            <a:chOff x="2389" y="1239"/>
            <a:chExt cx="2315099" cy="1266281"/>
          </a:xfrm>
        </p:grpSpPr>
        <p:sp>
          <p:nvSpPr>
            <p:cNvPr id="13" name="圓角矩形 12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8" name="群組 7"/>
          <p:cNvGrpSpPr>
            <a:grpSpLocks/>
          </p:cNvGrpSpPr>
          <p:nvPr/>
        </p:nvGrpSpPr>
        <p:grpSpPr bwMode="auto">
          <a:xfrm>
            <a:off x="3714750" y="3071813"/>
            <a:ext cx="1857375" cy="1071562"/>
            <a:chOff x="2103175" y="-428010"/>
            <a:chExt cx="2040083" cy="1267522"/>
          </a:xfrm>
        </p:grpSpPr>
        <p:sp>
          <p:nvSpPr>
            <p:cNvPr id="16" name="向右箭號 15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8" name="文字方塊 17">
            <a:extLst/>
          </p:cNvPr>
          <p:cNvSpPr txBox="1"/>
          <p:nvPr/>
        </p:nvSpPr>
        <p:spPr>
          <a:xfrm>
            <a:off x="5500694" y="3286102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品德表現：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Rectangle 3">
            <a:extLst/>
          </p:cNvPr>
          <p:cNvSpPr>
            <a:spLocks noChangeArrowheads="1"/>
          </p:cNvSpPr>
          <p:nvPr/>
        </p:nvSpPr>
        <p:spPr bwMode="auto">
          <a:xfrm>
            <a:off x="1116013" y="4143375"/>
            <a:ext cx="6696075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大功每次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分，記功每次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分，嘉獎每次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0.5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最高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  <a:p>
            <a:pPr eaLnBrk="1" hangingPunct="1"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銷過後，無記過或二次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含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警告以下者得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74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6675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服務表現：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Rectangle 3">
            <a:extLst/>
          </p:cNvPr>
          <p:cNvSpPr>
            <a:spLocks noChangeArrowheads="1"/>
          </p:cNvSpPr>
          <p:nvPr/>
        </p:nvSpPr>
        <p:spPr bwMode="auto">
          <a:xfrm>
            <a:off x="827088" y="1916113"/>
            <a:ext cx="7921625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000" tIns="46800" rIns="90000" bIns="46800"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擔任班級內幹部、自治市幹部及社團幹部任滿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學期，經考核表現優良者得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上限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。</a:t>
            </a:r>
          </a:p>
          <a:p>
            <a:pPr eaLnBrk="1" hangingPunct="1">
              <a:buFontTx/>
              <a:buChar char="•"/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志願服務學習時數，每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小時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0.3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分。</a:t>
            </a:r>
          </a:p>
          <a:p>
            <a:pPr eaLnBrk="1" hangingPunct="1"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擔任班級或學生幹部及志願服務學習時數得合併計分</a:t>
            </a:r>
          </a:p>
        </p:txBody>
      </p:sp>
      <p:sp>
        <p:nvSpPr>
          <p:cNvPr id="156680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EFDF0FDD-25F5-4273-BC13-4619A9A0A246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107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98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7699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才藝表現：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7703" name="Text Box 12"/>
          <p:cNvSpPr txBox="1">
            <a:spLocks noChangeArrowheads="1"/>
          </p:cNvSpPr>
          <p:nvPr/>
        </p:nvSpPr>
        <p:spPr bwMode="auto">
          <a:xfrm>
            <a:off x="142875" y="1857375"/>
            <a:ext cx="8786813" cy="3443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限中央部會、教育主管機關主辦或委託辦理者。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同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學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年度同項比賽擇優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次採計；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>
                <a:latin typeface="標楷體" pitchFamily="65" charset="-120"/>
                <a:ea typeface="標楷體" pitchFamily="65" charset="-120"/>
              </a:rPr>
            </a:br>
            <a:r>
              <a:rPr lang="zh-TW" altLang="en-US">
                <a:latin typeface="標楷體" pitchFamily="65" charset="-120"/>
                <a:ea typeface="標楷體" pitchFamily="65" charset="-120"/>
              </a:rPr>
              <a:t>同一事蹟、同一獎項不得重複採記積分。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zh-TW" altLang="en-US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團體賽：依個人賽積分折半計算。</a:t>
            </a:r>
          </a:p>
        </p:txBody>
      </p:sp>
      <p:sp>
        <p:nvSpPr>
          <p:cNvPr id="157704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07152EA-B6E6-41DE-8732-30D6751313BC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108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6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9747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體適能：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9751" name="矩形 11"/>
          <p:cNvSpPr>
            <a:spLocks noChangeArrowheads="1"/>
          </p:cNvSpPr>
          <p:nvPr/>
        </p:nvSpPr>
        <p:spPr bwMode="auto">
          <a:xfrm>
            <a:off x="1143000" y="1500188"/>
            <a:ext cx="657225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各單項包括肌耐力、柔軟度、瞬發力、心肺耐力等，單項門檻達標準者得</a:t>
            </a:r>
            <a:r>
              <a:rPr lang="en-US" altLang="zh-TW" sz="280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身心障礙、重大疾病、體弱或因故無法測試者特殊學生等依教育部相關辦法辦理。</a:t>
            </a:r>
            <a:r>
              <a:rPr lang="en-US" altLang="zh-TW" sz="280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pic>
        <p:nvPicPr>
          <p:cNvPr id="159752" name="Picture 3" descr="一分鐘仰臥起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643438"/>
            <a:ext cx="2338388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3" name="Picture 2" descr="坐姿體前彎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63" y="4643438"/>
            <a:ext cx="20002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4" name="Picture 4" descr="800公尺跑走照片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53263" y="4608513"/>
            <a:ext cx="2038350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55" name="投影片編號版面配置區 1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7AC388E-CDF3-4F73-B425-79606506DA9F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109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  <p:pic>
        <p:nvPicPr>
          <p:cNvPr id="159756" name="Picture 2" descr="立定跳遠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00613" y="4635500"/>
            <a:ext cx="20796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>
            <a:extLst/>
          </p:cNvPr>
          <p:cNvSpPr/>
          <p:nvPr/>
        </p:nvSpPr>
        <p:spPr bwMode="auto">
          <a:xfrm>
            <a:off x="680363" y="1480425"/>
            <a:ext cx="8271352" cy="4033346"/>
          </a:xfrm>
          <a:prstGeom prst="roundRect">
            <a:avLst/>
          </a:prstGeom>
          <a:solidFill>
            <a:srgbClr val="CC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200">
                <a:latin typeface="標楷體" pitchFamily="65" charset="-120"/>
                <a:ea typeface="標楷體" pitchFamily="65" charset="-120"/>
              </a:rPr>
              <a:t>念完醫學院發現自己不想當醫生，想開咖啡館；出國拿法律碩士學位後，改學烘焙甜點；藥學研究所畢業的研究助理，立志報考清潔隊員；博士學分修完後，回故鄉創業賣雞排</a:t>
            </a:r>
            <a:r>
              <a:rPr lang="en-US" altLang="zh-TW" sz="2200">
                <a:latin typeface="標楷體" pitchFamily="65" charset="-120"/>
                <a:ea typeface="標楷體" pitchFamily="65" charset="-120"/>
              </a:rPr>
              <a:t>.. </a:t>
            </a:r>
            <a:r>
              <a:rPr lang="zh-TW" altLang="en-US" sz="220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200">
                <a:latin typeface="標楷體" pitchFamily="65" charset="-120"/>
                <a:ea typeface="標楷體" pitchFamily="65" charset="-120"/>
              </a:rPr>
              <a:t>這些年輕人在所學和職業選擇路上跌跌撞撞的摸索故事，每一天，我們不但在媒體上讀到</a:t>
            </a:r>
            <a:r>
              <a:rPr lang="zh-TW" altLang="en-US" sz="2200">
                <a:ea typeface="標楷體" pitchFamily="65" charset="-120"/>
              </a:rPr>
              <a:t>，更在生活中遇到。而年輕的家長們，也許您就是徬徨其中的人。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200">
                <a:ea typeface="標楷體" pitchFamily="65" charset="-120"/>
              </a:rPr>
              <a:t>「不知道自己想做甚麼？」不是新鮮問題。每個世代要進入社會的年輕人，遲早都要自問：「我的能力和興趣是甚麼？我想要做甚麼工作？」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200">
                <a:ea typeface="標楷體" pitchFamily="65" charset="-120"/>
              </a:rPr>
              <a:t>最應該探索自我的時間就是在</a:t>
            </a:r>
            <a:r>
              <a:rPr lang="en-US" altLang="zh-TW" sz="2200">
                <a:ea typeface="標楷體" pitchFamily="65" charset="-120"/>
              </a:rPr>
              <a:t>『</a:t>
            </a:r>
            <a:r>
              <a:rPr lang="zh-TW" altLang="en-US" sz="2200">
                <a:solidFill>
                  <a:srgbClr val="FF0000"/>
                </a:solidFill>
                <a:ea typeface="標楷體" pitchFamily="65" charset="-120"/>
              </a:rPr>
              <a:t>國、高中階段</a:t>
            </a:r>
            <a:r>
              <a:rPr lang="en-US" altLang="zh-TW" sz="2200">
                <a:ea typeface="標楷體" pitchFamily="65" charset="-120"/>
              </a:rPr>
              <a:t>』</a:t>
            </a:r>
            <a:r>
              <a:rPr lang="zh-TW" altLang="en-US" sz="2200"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zh-TW" altLang="en-US" sz="2200">
              <a:ea typeface="標楷體" pitchFamily="65" charset="-120"/>
            </a:endParaRPr>
          </a:p>
        </p:txBody>
      </p:sp>
      <p:sp>
        <p:nvSpPr>
          <p:cNvPr id="23557" name="文字方塊 1"/>
          <p:cNvSpPr txBox="1">
            <a:spLocks noChangeArrowheads="1"/>
          </p:cNvSpPr>
          <p:nvPr/>
        </p:nvSpPr>
        <p:spPr bwMode="auto">
          <a:xfrm>
            <a:off x="395288" y="6237288"/>
            <a:ext cx="8418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資料來源：你就是改變的起點</a:t>
            </a:r>
            <a:r>
              <a:rPr lang="en-US" altLang="zh-TW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嚴長壽</a:t>
            </a:r>
            <a:r>
              <a:rPr lang="en-US" altLang="zh-TW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2014)</a:t>
            </a:r>
            <a:endParaRPr lang="zh-TW" altLang="en-US" sz="200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23558" name="AutoShape 10"/>
          <p:cNvGrpSpPr>
            <a:grpSpLocks/>
          </p:cNvGrpSpPr>
          <p:nvPr/>
        </p:nvGrpSpPr>
        <p:grpSpPr bwMode="auto">
          <a:xfrm>
            <a:off x="1476375" y="476250"/>
            <a:ext cx="6696075" cy="982663"/>
            <a:chOff x="1144" y="614"/>
            <a:chExt cx="3518" cy="619"/>
          </a:xfrm>
        </p:grpSpPr>
        <p:pic>
          <p:nvPicPr>
            <p:cNvPr id="23559" name="AutoShape 10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1144" y="614"/>
              <a:ext cx="3518" cy="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0" name="Text Box 8"/>
            <p:cNvSpPr txBox="1">
              <a:spLocks noChangeArrowheads="1"/>
            </p:cNvSpPr>
            <p:nvPr/>
          </p:nvSpPr>
          <p:spPr bwMode="auto">
            <a:xfrm>
              <a:off x="1237" y="689"/>
              <a:ext cx="329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標楷體" pitchFamily="65" charset="-120"/>
                </a:rPr>
                <a:t>培養就業生存力</a:t>
              </a:r>
              <a:r>
                <a:rPr lang="zh-TW" altLang="en-US" b="1">
                  <a:ea typeface="標楷體" pitchFamily="65" charset="-120"/>
                </a:rPr>
                <a:t>，探索自我不嫌早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60771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21471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本土語言認證：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0775" name="矩形 11"/>
          <p:cNvSpPr>
            <a:spLocks noChangeArrowheads="1"/>
          </p:cNvSpPr>
          <p:nvPr/>
        </p:nvSpPr>
        <p:spPr bwMode="auto">
          <a:xfrm>
            <a:off x="785813" y="2178050"/>
            <a:ext cx="7500937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原住民族語言能力認證：原住民族委員會主辦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客語能力認證：客家委員會主辦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閩南語語言能力認證：教育部主辦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單項通過者得</a:t>
            </a:r>
            <a:r>
              <a:rPr lang="en-US" altLang="zh-TW" sz="280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0776" name="投影片編號版面配置區 1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489A5CDD-D98C-4AA3-90EB-1256CE9E3B84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110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0">
            <a:extLst/>
          </p:cNvPr>
          <p:cNvGrpSpPr>
            <a:grpSpLocks/>
          </p:cNvGrpSpPr>
          <p:nvPr/>
        </p:nvGrpSpPr>
        <p:grpSpPr bwMode="auto">
          <a:xfrm>
            <a:off x="5364088" y="224643"/>
            <a:ext cx="1656902" cy="1368003"/>
            <a:chOff x="2459051" y="3514890"/>
            <a:chExt cx="1630027" cy="1597677"/>
          </a:xfrm>
          <a:solidFill>
            <a:srgbClr val="88F2F2"/>
          </a:solidFill>
        </p:grpSpPr>
        <p:sp>
          <p:nvSpPr>
            <p:cNvPr id="20" name="向右箭號 19">
              <a:extLst/>
            </p:cNvPr>
            <p:cNvSpPr/>
            <p:nvPr/>
          </p:nvSpPr>
          <p:spPr>
            <a:xfrm>
              <a:off x="2600730" y="3514890"/>
              <a:ext cx="1488348" cy="1597677"/>
            </a:xfrm>
            <a:prstGeom prst="rightArrow">
              <a:avLst>
                <a:gd name="adj1" fmla="val 75000"/>
                <a:gd name="adj2" fmla="val 50000"/>
              </a:avLst>
            </a:prstGeom>
            <a:grpFill/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向右箭號 4">
              <a:extLst/>
            </p:cNvPr>
            <p:cNvSpPr/>
            <p:nvPr/>
          </p:nvSpPr>
          <p:spPr>
            <a:xfrm>
              <a:off x="2459051" y="3714997"/>
              <a:ext cx="1133440" cy="11974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0" lvl="1" defTabSz="1066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kumimoji="0" lang="en-US" altLang="zh-TW" sz="2400" dirty="0">
                  <a:solidFill>
                    <a:schemeClr val="tx1"/>
                  </a:solidFill>
                </a:rPr>
                <a:t>  </a:t>
              </a:r>
              <a:r>
                <a:rPr kumimoji="0" lang="en-US" altLang="zh-TW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33</a:t>
              </a:r>
              <a:r>
                <a:rPr kumimoji="0" lang="zh-TW" altLang="en-US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grpSp>
        <p:nvGrpSpPr>
          <p:cNvPr id="3" name="群組 16">
            <a:extLst/>
          </p:cNvPr>
          <p:cNvGrpSpPr>
            <a:grpSpLocks/>
          </p:cNvGrpSpPr>
          <p:nvPr/>
        </p:nvGrpSpPr>
        <p:grpSpPr bwMode="auto">
          <a:xfrm>
            <a:off x="2978299" y="271760"/>
            <a:ext cx="2398713" cy="1295995"/>
            <a:chOff x="0" y="3514890"/>
            <a:chExt cx="2397866" cy="1597677"/>
          </a:xfrm>
          <a:solidFill>
            <a:srgbClr val="0000FF"/>
          </a:solidFill>
        </p:grpSpPr>
        <p:sp>
          <p:nvSpPr>
            <p:cNvPr id="18" name="圓角矩形 17">
              <a:extLst/>
            </p:cNvPr>
            <p:cNvSpPr/>
            <p:nvPr/>
          </p:nvSpPr>
          <p:spPr>
            <a:xfrm>
              <a:off x="0" y="3514890"/>
              <a:ext cx="2397866" cy="159767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矩形 6">
              <a:extLst/>
            </p:cNvPr>
            <p:cNvSpPr/>
            <p:nvPr/>
          </p:nvSpPr>
          <p:spPr>
            <a:xfrm>
              <a:off x="77761" y="3592709"/>
              <a:ext cx="2242345" cy="14420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defTabSz="1600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3600" b="1" dirty="0">
                  <a:latin typeface="標楷體" pitchFamily="65" charset="-120"/>
                  <a:ea typeface="標楷體" pitchFamily="65" charset="-120"/>
                </a:rPr>
                <a:t>教育會考</a:t>
              </a:r>
            </a:p>
          </p:txBody>
        </p:sp>
      </p:grpSp>
      <p:graphicFrame>
        <p:nvGraphicFramePr>
          <p:cNvPr id="225284" name="Group 4">
            <a:extLst/>
          </p:cNvPr>
          <p:cNvGraphicFramePr>
            <a:graphicFrameLocks noGrp="1"/>
          </p:cNvGraphicFramePr>
          <p:nvPr/>
        </p:nvGraphicFramePr>
        <p:xfrm>
          <a:off x="684213" y="1700213"/>
          <a:ext cx="7993062" cy="3524256"/>
        </p:xfrm>
        <a:graphic>
          <a:graphicData uri="http://schemas.openxmlformats.org/drawingml/2006/table">
            <a:tbl>
              <a:tblPr/>
              <a:tblGrid>
                <a:gridCol w="215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2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項目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給分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說明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441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會考成績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精熟每科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基礎每科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待加強每科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單科上限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分，五科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(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國文、數學、英語、社會、自然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)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上限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96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寫作測驗成績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滿分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1817" name="投影片編號版面配置區 9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51E7BB20-E325-4DA8-8046-1DA9B11BB3B8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111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160338" y="836613"/>
          <a:ext cx="8983662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23813" y="449263"/>
            <a:ext cx="9120187" cy="5762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108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年桃連區免試入學</a:t>
            </a: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-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同分超額比序步驟</a:t>
            </a:r>
          </a:p>
        </p:txBody>
      </p:sp>
      <p:sp>
        <p:nvSpPr>
          <p:cNvPr id="163844" name="文字方塊 6"/>
          <p:cNvSpPr txBox="1">
            <a:spLocks noChangeArrowheads="1"/>
          </p:cNvSpPr>
          <p:nvPr/>
        </p:nvSpPr>
        <p:spPr bwMode="auto">
          <a:xfrm>
            <a:off x="285750" y="2500313"/>
            <a:ext cx="5238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１各項目加總總積分</a:t>
            </a:r>
          </a:p>
        </p:txBody>
      </p:sp>
      <p:sp>
        <p:nvSpPr>
          <p:cNvPr id="163845" name="文字方塊 7"/>
          <p:cNvSpPr txBox="1">
            <a:spLocks noChangeArrowheads="1"/>
          </p:cNvSpPr>
          <p:nvPr/>
        </p:nvSpPr>
        <p:spPr bwMode="auto">
          <a:xfrm>
            <a:off x="881063" y="2500313"/>
            <a:ext cx="522287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２低收入戶學生優先</a:t>
            </a:r>
          </a:p>
        </p:txBody>
      </p:sp>
      <p:sp>
        <p:nvSpPr>
          <p:cNvPr id="163846" name="文字方塊 8"/>
          <p:cNvSpPr txBox="1">
            <a:spLocks noChangeArrowheads="1"/>
          </p:cNvSpPr>
          <p:nvPr/>
        </p:nvSpPr>
        <p:spPr bwMode="auto">
          <a:xfrm>
            <a:off x="1476375" y="2492375"/>
            <a:ext cx="522288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３適性輔導總積分</a:t>
            </a:r>
          </a:p>
        </p:txBody>
      </p:sp>
      <p:sp>
        <p:nvSpPr>
          <p:cNvPr id="163847" name="文字方塊 9"/>
          <p:cNvSpPr txBox="1">
            <a:spLocks noChangeArrowheads="1"/>
          </p:cNvSpPr>
          <p:nvPr/>
        </p:nvSpPr>
        <p:spPr bwMode="auto">
          <a:xfrm>
            <a:off x="2032000" y="2500313"/>
            <a:ext cx="523875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４多元學習表現總積分</a:t>
            </a:r>
          </a:p>
        </p:txBody>
      </p:sp>
      <p:sp>
        <p:nvSpPr>
          <p:cNvPr id="163848" name="文字方塊 10"/>
          <p:cNvSpPr txBox="1">
            <a:spLocks noChangeArrowheads="1"/>
          </p:cNvSpPr>
          <p:nvPr/>
        </p:nvSpPr>
        <p:spPr bwMode="auto">
          <a:xfrm>
            <a:off x="2608263" y="2500313"/>
            <a:ext cx="5238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５教育會考換算總積分</a:t>
            </a:r>
          </a:p>
        </p:txBody>
      </p:sp>
      <p:sp>
        <p:nvSpPr>
          <p:cNvPr id="163849" name="文字方塊 11"/>
          <p:cNvSpPr txBox="1">
            <a:spLocks noChangeArrowheads="1"/>
          </p:cNvSpPr>
          <p:nvPr/>
        </p:nvSpPr>
        <p:spPr bwMode="auto">
          <a:xfrm>
            <a:off x="3184525" y="2500313"/>
            <a:ext cx="5238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６志願序積分</a:t>
            </a:r>
          </a:p>
        </p:txBody>
      </p:sp>
      <p:sp>
        <p:nvSpPr>
          <p:cNvPr id="163850" name="文字方塊 14"/>
          <p:cNvSpPr txBox="1">
            <a:spLocks noChangeArrowheads="1"/>
          </p:cNvSpPr>
          <p:nvPr/>
        </p:nvSpPr>
        <p:spPr bwMode="auto">
          <a:xfrm>
            <a:off x="6300788" y="29241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1" name="文字方塊 16"/>
          <p:cNvSpPr txBox="1">
            <a:spLocks noChangeArrowheads="1"/>
          </p:cNvSpPr>
          <p:nvPr/>
        </p:nvSpPr>
        <p:spPr bwMode="auto">
          <a:xfrm>
            <a:off x="3848100" y="33813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2" name="文字方塊 17"/>
          <p:cNvSpPr txBox="1">
            <a:spLocks noChangeArrowheads="1"/>
          </p:cNvSpPr>
          <p:nvPr/>
        </p:nvSpPr>
        <p:spPr bwMode="auto">
          <a:xfrm>
            <a:off x="4000500" y="35337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3" name="文字方塊 19"/>
          <p:cNvSpPr txBox="1">
            <a:spLocks noChangeArrowheads="1"/>
          </p:cNvSpPr>
          <p:nvPr/>
        </p:nvSpPr>
        <p:spPr bwMode="auto">
          <a:xfrm>
            <a:off x="4454525" y="2511425"/>
            <a:ext cx="52387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８教育會考國文科標示</a:t>
            </a:r>
          </a:p>
        </p:txBody>
      </p:sp>
      <p:sp>
        <p:nvSpPr>
          <p:cNvPr id="163854" name="文字方塊 20"/>
          <p:cNvSpPr txBox="1">
            <a:spLocks noChangeArrowheads="1"/>
          </p:cNvSpPr>
          <p:nvPr/>
        </p:nvSpPr>
        <p:spPr bwMode="auto">
          <a:xfrm>
            <a:off x="5148263" y="2524125"/>
            <a:ext cx="523875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９教育會考數學科標示</a:t>
            </a:r>
          </a:p>
        </p:txBody>
      </p:sp>
      <p:sp>
        <p:nvSpPr>
          <p:cNvPr id="163855" name="文字方塊 1"/>
          <p:cNvSpPr txBox="1">
            <a:spLocks noChangeArrowheads="1"/>
          </p:cNvSpPr>
          <p:nvPr/>
        </p:nvSpPr>
        <p:spPr bwMode="auto">
          <a:xfrm>
            <a:off x="-68263" y="-373063"/>
            <a:ext cx="185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6" name="文字方塊 22"/>
          <p:cNvSpPr txBox="1">
            <a:spLocks noChangeArrowheads="1"/>
          </p:cNvSpPr>
          <p:nvPr/>
        </p:nvSpPr>
        <p:spPr bwMode="auto">
          <a:xfrm>
            <a:off x="3759200" y="2001838"/>
            <a:ext cx="523875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７教育會考成績等級標示總點數</a:t>
            </a:r>
          </a:p>
        </p:txBody>
      </p:sp>
      <p:graphicFrame>
        <p:nvGraphicFramePr>
          <p:cNvPr id="28726" name="Group 54">
            <a:extLst/>
          </p:cNvPr>
          <p:cNvGraphicFramePr>
            <a:graphicFrameLocks noGrp="1"/>
          </p:cNvGraphicFramePr>
          <p:nvPr/>
        </p:nvGraphicFramePr>
        <p:xfrm>
          <a:off x="23813" y="5876925"/>
          <a:ext cx="6108699" cy="904431"/>
        </p:xfrm>
        <a:graphic>
          <a:graphicData uri="http://schemas.openxmlformats.org/drawingml/2006/table">
            <a:tbl>
              <a:tblPr/>
              <a:tblGrid>
                <a:gridCol w="812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8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1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77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8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等級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/>
                      </a:r>
                      <a:b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</a:b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標示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點數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7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Group 54">
            <a:extLst/>
          </p:cNvPr>
          <p:cNvGraphicFramePr>
            <a:graphicFrameLocks noGrp="1"/>
          </p:cNvGraphicFramePr>
          <p:nvPr/>
        </p:nvGraphicFramePr>
        <p:xfrm>
          <a:off x="23813" y="1049338"/>
          <a:ext cx="6267449" cy="898652"/>
        </p:xfrm>
        <a:graphic>
          <a:graphicData uri="http://schemas.openxmlformats.org/drawingml/2006/table">
            <a:tbl>
              <a:tblPr/>
              <a:tblGrid>
                <a:gridCol w="78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1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各科成績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精熟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(A++,A+,A)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基礎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(B++,B+,B)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待加強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積分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3903" name="群組 4"/>
          <p:cNvGrpSpPr>
            <a:grpSpLocks/>
          </p:cNvGrpSpPr>
          <p:nvPr/>
        </p:nvGrpSpPr>
        <p:grpSpPr bwMode="auto">
          <a:xfrm>
            <a:off x="6397625" y="2441575"/>
            <a:ext cx="614363" cy="3598863"/>
            <a:chOff x="6164801" y="2441134"/>
            <a:chExt cx="614949" cy="3598966"/>
          </a:xfrm>
        </p:grpSpPr>
        <p:sp>
          <p:nvSpPr>
            <p:cNvPr id="163912" name="文字方塊 22"/>
            <p:cNvSpPr txBox="1">
              <a:spLocks noChangeArrowheads="1"/>
            </p:cNvSpPr>
            <p:nvPr/>
          </p:nvSpPr>
          <p:spPr bwMode="auto">
            <a:xfrm>
              <a:off x="6174853" y="2800013"/>
              <a:ext cx="523220" cy="324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660066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教育會考社會科標示</a:t>
              </a:r>
            </a:p>
          </p:txBody>
        </p:sp>
        <p:sp>
          <p:nvSpPr>
            <p:cNvPr id="163913" name="文字方塊 1"/>
            <p:cNvSpPr txBox="1">
              <a:spLocks noChangeArrowheads="1"/>
            </p:cNvSpPr>
            <p:nvPr/>
          </p:nvSpPr>
          <p:spPr bwMode="auto">
            <a:xfrm>
              <a:off x="6164801" y="2441134"/>
              <a:ext cx="61494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660066"/>
                  </a:solidFill>
                </a:rPr>
                <a:t>11</a:t>
              </a:r>
              <a:endParaRPr lang="zh-TW" altLang="en-US" sz="2200">
                <a:solidFill>
                  <a:srgbClr val="660066"/>
                </a:solidFill>
              </a:endParaRPr>
            </a:p>
          </p:txBody>
        </p:sp>
      </p:grpSp>
      <p:grpSp>
        <p:nvGrpSpPr>
          <p:cNvPr id="163904" name="群組 3"/>
          <p:cNvGrpSpPr>
            <a:grpSpLocks/>
          </p:cNvGrpSpPr>
          <p:nvPr/>
        </p:nvGrpSpPr>
        <p:grpSpPr bwMode="auto">
          <a:xfrm>
            <a:off x="6640513" y="2441575"/>
            <a:ext cx="1089025" cy="3629025"/>
            <a:chOff x="6437616" y="2441134"/>
            <a:chExt cx="1088800" cy="3629129"/>
          </a:xfrm>
        </p:grpSpPr>
        <p:sp>
          <p:nvSpPr>
            <p:cNvPr id="163910" name="文字方塊 23"/>
            <p:cNvSpPr txBox="1">
              <a:spLocks noChangeArrowheads="1"/>
            </p:cNvSpPr>
            <p:nvPr/>
          </p:nvSpPr>
          <p:spPr bwMode="auto">
            <a:xfrm>
              <a:off x="6437616" y="2800013"/>
              <a:ext cx="861774" cy="327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教育會考自然科標示</a:t>
              </a:r>
            </a:p>
            <a:p>
              <a:pPr eaLnBrk="1" hangingPunct="1"/>
              <a:endPara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endParaRPr>
            </a:p>
          </p:txBody>
        </p:sp>
        <p:sp>
          <p:nvSpPr>
            <p:cNvPr id="163911" name="文字方塊 25"/>
            <p:cNvSpPr txBox="1">
              <a:spLocks noChangeArrowheads="1"/>
            </p:cNvSpPr>
            <p:nvPr/>
          </p:nvSpPr>
          <p:spPr bwMode="auto">
            <a:xfrm>
              <a:off x="6770416" y="2441134"/>
              <a:ext cx="75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12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grpSp>
        <p:nvGrpSpPr>
          <p:cNvPr id="163905" name="群組 7"/>
          <p:cNvGrpSpPr>
            <a:grpSpLocks/>
          </p:cNvGrpSpPr>
          <p:nvPr/>
        </p:nvGrpSpPr>
        <p:grpSpPr bwMode="auto">
          <a:xfrm>
            <a:off x="5746750" y="2449513"/>
            <a:ext cx="771525" cy="3503612"/>
            <a:chOff x="5528746" y="2449616"/>
            <a:chExt cx="771599" cy="3502928"/>
          </a:xfrm>
        </p:grpSpPr>
        <p:sp>
          <p:nvSpPr>
            <p:cNvPr id="163908" name="文字方塊 21"/>
            <p:cNvSpPr txBox="1">
              <a:spLocks noChangeArrowheads="1"/>
            </p:cNvSpPr>
            <p:nvPr/>
          </p:nvSpPr>
          <p:spPr bwMode="auto">
            <a:xfrm>
              <a:off x="5550072" y="2793419"/>
              <a:ext cx="523220" cy="315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教育會考英語科標示</a:t>
              </a:r>
            </a:p>
          </p:txBody>
        </p:sp>
        <p:sp>
          <p:nvSpPr>
            <p:cNvPr id="163909" name="文字方塊 28"/>
            <p:cNvSpPr txBox="1">
              <a:spLocks noChangeArrowheads="1"/>
            </p:cNvSpPr>
            <p:nvPr/>
          </p:nvSpPr>
          <p:spPr bwMode="auto">
            <a:xfrm>
              <a:off x="5528746" y="2449616"/>
              <a:ext cx="77159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10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sp>
        <p:nvSpPr>
          <p:cNvPr id="163906" name="文字方塊 24"/>
          <p:cNvSpPr txBox="1">
            <a:spLocks noChangeArrowheads="1"/>
          </p:cNvSpPr>
          <p:nvPr/>
        </p:nvSpPr>
        <p:spPr bwMode="auto">
          <a:xfrm rot="-5400000">
            <a:off x="7547769" y="4988719"/>
            <a:ext cx="5238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&gt;A&gt; 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&gt;B&gt;C)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63907" name="文字方塊 24"/>
          <p:cNvSpPr txBox="1">
            <a:spLocks noChangeArrowheads="1"/>
          </p:cNvSpPr>
          <p:nvPr/>
        </p:nvSpPr>
        <p:spPr bwMode="auto">
          <a:xfrm rot="-5400000">
            <a:off x="7412831" y="5431632"/>
            <a:ext cx="523875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標示比序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文字方塊 3"/>
          <p:cNvSpPr txBox="1">
            <a:spLocks noChangeArrowheads="1"/>
          </p:cNvSpPr>
          <p:nvPr/>
        </p:nvSpPr>
        <p:spPr bwMode="auto">
          <a:xfrm>
            <a:off x="611188" y="1557338"/>
            <a:ext cx="65516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zh-TW" altLang="en-US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桃連區的特色招生</a:t>
            </a:r>
            <a:r>
              <a:rPr lang="en-US" altLang="zh-TW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考試入學</a:t>
            </a:r>
            <a:r>
              <a:rPr lang="en-US" altLang="zh-TW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140291" name="文字方塊 1"/>
          <p:cNvSpPr txBox="1">
            <a:spLocks noChangeArrowheads="1"/>
          </p:cNvSpPr>
          <p:nvPr/>
        </p:nvSpPr>
        <p:spPr bwMode="auto">
          <a:xfrm>
            <a:off x="179388" y="2420938"/>
            <a:ext cx="896461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大園高中</a:t>
            </a:r>
            <a:r>
              <a:rPr lang="en-US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數理邏輯國際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班、國際交流特色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zh-TW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endParaRPr lang="zh-TW" altLang="en-US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8073" y="607944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文字方塊 3"/>
          <p:cNvSpPr txBox="1">
            <a:spLocks noChangeArrowheads="1"/>
          </p:cNvSpPr>
          <p:nvPr/>
        </p:nvSpPr>
        <p:spPr bwMode="auto">
          <a:xfrm>
            <a:off x="571500" y="312738"/>
            <a:ext cx="85725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zh-TW" altLang="en-US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桃連區的特色招生</a:t>
            </a:r>
          </a:p>
          <a:p>
            <a:pPr>
              <a:buFont typeface="Arial" pitchFamily="34" charset="0"/>
              <a:buNone/>
            </a:pPr>
            <a:r>
              <a:rPr lang="en-US" altLang="zh-TW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考試入學</a:t>
            </a:r>
            <a:r>
              <a:rPr lang="en-US" altLang="zh-TW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大園高中；參考，以簡章為準</a:t>
            </a:r>
            <a:r>
              <a:rPr lang="en-US" altLang="zh-TW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pic>
        <p:nvPicPr>
          <p:cNvPr id="143363" name="圖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450975"/>
            <a:ext cx="8258175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1619250" y="4581525"/>
            <a:ext cx="3529013" cy="8255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TW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圖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341438"/>
            <a:ext cx="80010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964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80C5F46A-0E5A-4277-9AD1-4A0D51C85667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116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sp>
        <p:nvSpPr>
          <p:cNvPr id="1051590" name="Rectangle 966">
            <a:extLst/>
          </p:cNvPr>
          <p:cNvSpPr>
            <a:spLocks noChangeArrowheads="1"/>
          </p:cNvSpPr>
          <p:nvPr/>
        </p:nvSpPr>
        <p:spPr bwMode="auto">
          <a:xfrm>
            <a:off x="468313" y="765175"/>
            <a:ext cx="82073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spcBef>
                <a:spcPct val="20000"/>
              </a:spcBef>
              <a:buSzPct val="100000"/>
              <a:defRPr/>
            </a:pPr>
            <a:r>
              <a:rPr lang="zh-TW" alt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sym typeface="Arial" charset="0"/>
              </a:rPr>
              <a:t>五專入學簡介</a:t>
            </a:r>
            <a:endParaRPr lang="en-US" altLang="en-US" dirty="0">
              <a:latin typeface="Arial" charset="0"/>
              <a:ea typeface="新細明體" charset="-120"/>
              <a:sym typeface="Arial" charset="0"/>
            </a:endParaRPr>
          </a:p>
        </p:txBody>
      </p:sp>
      <p:sp>
        <p:nvSpPr>
          <p:cNvPr id="165892" name="Rectangle 966"/>
          <p:cNvSpPr>
            <a:spLocks noChangeArrowheads="1"/>
          </p:cNvSpPr>
          <p:nvPr/>
        </p:nvSpPr>
        <p:spPr bwMode="auto">
          <a:xfrm>
            <a:off x="323850" y="2708275"/>
            <a:ext cx="8207375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</a:pPr>
            <a:r>
              <a:rPr lang="en-US" altLang="zh-TW" b="1">
                <a:latin typeface="標楷體" pitchFamily="65" charset="-120"/>
                <a:ea typeface="標楷體" pitchFamily="65" charset="-120"/>
                <a:sym typeface="Arial" pitchFamily="34" charset="0"/>
              </a:rPr>
              <a:t>1.</a:t>
            </a:r>
            <a:r>
              <a:rPr lang="zh-TW" altLang="en-US" b="1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五專名額不再納入各縣市高中職免試考區。</a:t>
            </a:r>
            <a:endParaRPr lang="en-US" altLang="zh-TW" b="1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TW" b="1">
                <a:latin typeface="標楷體" pitchFamily="65" charset="-120"/>
                <a:ea typeface="標楷體" pitchFamily="65" charset="-120"/>
                <a:sym typeface="Arial" pitchFamily="34" charset="0"/>
              </a:rPr>
              <a:t>2.</a:t>
            </a:r>
            <a:r>
              <a:rPr lang="zh-TW" altLang="en-US" b="1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五專升學管道：</a:t>
            </a:r>
            <a:endParaRPr lang="en-US" altLang="zh-TW" b="1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-6</a:t>
            </a:r>
            <a:r>
              <a:rPr lang="zh-TW" altLang="en-US" b="1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月五專優先免試入學（電腦志願） </a:t>
            </a:r>
            <a:endParaRPr lang="en-US" altLang="zh-TW" b="1">
              <a:solidFill>
                <a:srgbClr val="00B050"/>
              </a:solidFill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-7</a:t>
            </a:r>
            <a:r>
              <a:rPr lang="zh-TW" altLang="en-US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月五專聯合免試入學（現場登記分發） </a:t>
            </a:r>
            <a:r>
              <a:rPr lang="zh-TW" altLang="en-US">
                <a:latin typeface="標楷體" pitchFamily="65" charset="-120"/>
                <a:ea typeface="標楷體" pitchFamily="65" charset="-120"/>
                <a:sym typeface="Arial" pitchFamily="34" charset="0"/>
              </a:rPr>
              <a:t>。</a:t>
            </a:r>
            <a:endParaRPr lang="en-US" altLang="en-US">
              <a:latin typeface="標楷體" pitchFamily="65" charset="-120"/>
              <a:ea typeface="標楷體" pitchFamily="65" charset="-120"/>
              <a:sym typeface="Arial" pitchFamily="34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五專入學時程</a:t>
            </a:r>
            <a:endParaRPr lang="zh-TW" altLang="en-US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6915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Rectangle 966">
            <a:extLst/>
          </p:cNvPr>
          <p:cNvSpPr>
            <a:spLocks noChangeArrowheads="1"/>
          </p:cNvSpPr>
          <p:nvPr/>
        </p:nvSpPr>
        <p:spPr bwMode="auto">
          <a:xfrm>
            <a:off x="395288" y="1557338"/>
            <a:ext cx="8207375" cy="409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5/20-24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五專優先免試報名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6/7-6/11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五專優先免試選填志願（</a:t>
            </a: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個）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6/14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五專優先免試放榜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6/18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五專優先免試報到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6/20-7/1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五專聯合免試報名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月初寄發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順位通知。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7/15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五專聯合免試現場登記報到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8073" y="607944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標題 1"/>
          <p:cNvSpPr>
            <a:spLocks noGrp="1"/>
          </p:cNvSpPr>
          <p:nvPr>
            <p:ph type="title"/>
          </p:nvPr>
        </p:nvSpPr>
        <p:spPr>
          <a:xfrm>
            <a:off x="395288" y="765175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</a:t>
            </a:r>
            <a:r>
              <a:rPr lang="zh-TW" altLang="en-US" b="1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比序</a:t>
            </a:r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/>
            </a:r>
            <a:b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</a:br>
            <a:endParaRPr lang="zh-TW" altLang="en-US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79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五專優免：公私立五專護理科系、公立五專所有科系皆採計教育會考成績。其餘由各校自行決定是否採計教育會考成績。</a:t>
            </a:r>
            <a:endParaRPr lang="en-US" altLang="zh-TW" b="1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五專優免比序績分項目：均衡學習、技藝優良、志願序、服務學習、競賽、教育會考（含寫作）及標示等。</a:t>
            </a:r>
            <a:endParaRPr lang="en-US" altLang="zh-TW" b="1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五專優免與聯免比序相較，最大不同是多了志願序積分。</a:t>
            </a:r>
            <a:endParaRPr lang="en-US" altLang="zh-TW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108</a:t>
            </a:r>
            <a:r>
              <a:rPr lang="zh-TW" altLang="en-US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月份公告簡章。</a:t>
            </a:r>
          </a:p>
          <a:p>
            <a:endParaRPr lang="zh-TW" altLang="en-US"/>
          </a:p>
        </p:txBody>
      </p:sp>
      <p:sp>
        <p:nvSpPr>
          <p:cNvPr id="16794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標題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424862" cy="1143000"/>
          </a:xfrm>
        </p:spPr>
        <p:txBody>
          <a:bodyPr/>
          <a:lstStyle/>
          <a:p>
            <a:r>
              <a:rPr lang="zh-TW" altLang="en-US" sz="4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五專優先免試與聯合免試入學方式</a:t>
            </a:r>
            <a:endParaRPr lang="zh-TW" altLang="en-US" sz="4000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896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五專優先免試：使用五專優免比序積分，採全國一區電腦選填志願分發，不限地區、學校、科系，至多</a:t>
            </a:r>
            <a:r>
              <a:rPr lang="en-US" altLang="zh-TW" b="1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30</a:t>
            </a:r>
            <a:r>
              <a:rPr lang="zh-TW" altLang="en-US" b="1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個志願。</a:t>
            </a:r>
            <a:endParaRPr lang="en-US" altLang="zh-TW" b="1">
              <a:solidFill>
                <a:srgbClr val="00B05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五專聯合免試：使用五專聯免比序積分，親自或委託到所報名的學校，以分發順位現場登記科系（貼榜）。</a:t>
            </a:r>
            <a:endParaRPr lang="en-US" altLang="zh-TW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endParaRPr lang="zh-TW" altLang="en-US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896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字方塊 1"/>
          <p:cNvSpPr txBox="1">
            <a:spLocks noChangeArrowheads="1"/>
          </p:cNvSpPr>
          <p:nvPr/>
        </p:nvSpPr>
        <p:spPr bwMode="auto">
          <a:xfrm>
            <a:off x="323850" y="6276975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5603" name="Picture 10" descr="Capture_2015_09_13_20_41_38_2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0"/>
            <a:ext cx="6551612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11"/>
          <p:cNvSpPr>
            <a:spLocks noChangeArrowheads="1"/>
          </p:cNvSpPr>
          <p:nvPr/>
        </p:nvSpPr>
        <p:spPr bwMode="auto">
          <a:xfrm>
            <a:off x="2484438" y="1412875"/>
            <a:ext cx="2016125" cy="863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968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9AA439F0-9AEC-43B5-86AF-208F8A9C3482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120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graphicFrame>
        <p:nvGraphicFramePr>
          <p:cNvPr id="4" name="資料庫圖表 3">
            <a:extLst/>
          </p:cNvPr>
          <p:cNvGraphicFramePr/>
          <p:nvPr/>
        </p:nvGraphicFramePr>
        <p:xfrm>
          <a:off x="1214414" y="1428736"/>
          <a:ext cx="7000924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內容版面配置區 2">
            <a:extLst/>
          </p:cNvPr>
          <p:cNvSpPr txBox="1">
            <a:spLocks/>
          </p:cNvSpPr>
          <p:nvPr/>
        </p:nvSpPr>
        <p:spPr bwMode="auto">
          <a:xfrm>
            <a:off x="323850" y="1125538"/>
            <a:ext cx="8458200" cy="777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FontTx/>
              <a:buBlip>
                <a:blip r:embed="rId7"/>
              </a:buBlip>
              <a:defRPr/>
            </a:pP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五專免試入學超額比序總積分滿分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50</a:t>
            </a: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分，共採計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個主項目，各項目說明如下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9989" name="標題 1"/>
          <p:cNvSpPr txBox="1">
            <a:spLocks/>
          </p:cNvSpPr>
          <p:nvPr/>
        </p:nvSpPr>
        <p:spPr bwMode="gray">
          <a:xfrm>
            <a:off x="539750" y="549275"/>
            <a:ext cx="813593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TW" altLang="en-US" sz="36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五專免試入學成績採計說明</a:t>
            </a:r>
          </a:p>
        </p:txBody>
      </p:sp>
      <p:graphicFrame>
        <p:nvGraphicFramePr>
          <p:cNvPr id="7" name="Group 42"/>
          <p:cNvGraphicFramePr>
            <a:graphicFrameLocks noGrp="1"/>
          </p:cNvGraphicFramePr>
          <p:nvPr/>
        </p:nvGraphicFramePr>
        <p:xfrm>
          <a:off x="684213" y="1916113"/>
          <a:ext cx="7920037" cy="4781019"/>
        </p:xfrm>
        <a:graphic>
          <a:graphicData uri="http://schemas.openxmlformats.org/drawingml/2006/table">
            <a:tbl>
              <a:tblPr/>
              <a:tblGrid>
                <a:gridCol w="1871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79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比序項目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比序內容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積分上限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多元學習表現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包含競賽、服務學習、日常生活表現評量、體適能等分項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技藝優良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技藝教育課程成績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弱勢身分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具低收入戶、中低收入戶、直系血親尊親屬支領失業給付或特殊境遇家庭子女身分者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均衡學習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健康與體育、藝術與人文、綜合活動三大學習領域成績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適性輔導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國中學生生涯輔導紀錄手冊中「生涯發展規劃書」之師長綜合意見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國中教育會考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國文、英語、數學、自然、社會</a:t>
                      </a: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科成績等級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其他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由各五專學校依學校發展需求訂定之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972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2118ABB-0C55-4046-A682-1B9B5DC9E76C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121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1011" name="Picture 287" descr="Capture_2016_12_22_23_30_02_8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976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388E374-E9C7-449A-AC29-032E2739B378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122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2035" name="Picture 291" descr="Capture_2016_12_22_23_30_23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978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379B2D3-A201-4CFC-B25F-C8DF2D46B55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123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3059" name="Picture 293" descr="Capture_2016_12_22_23_30_28_9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980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C1DC240-100F-4D0A-BDEE-A5C7AD9B7C4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124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4083" name="Picture 295" descr="Capture_2016_12_22_23_30_34_6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982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C594B3-8980-4EA0-9AE4-7B269812306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125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5107" name="Picture 297" descr="Capture_2016_12_22_23_30_40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984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BFF6FAF4-6770-4CB8-A12B-A17688E2192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126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6131" name="Picture 299" descr="Capture_2016_12_22_23_30_49_7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986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DABEE36-B002-44D9-AF37-89C5CED2772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127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7155" name="Picture 301" descr="Capture_2016_12_22_23_30_55_5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988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8751700-B027-48B5-A4CB-FCCAD2835A53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128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8179" name="Picture 303" descr="Capture_2016_12_22_23_31_02_5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990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8F9CBF2C-7B02-41C3-9D04-E9C7722C207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129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9203" name="Picture 305" descr="Capture_2016_12_22_23_31_10_8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字方塊 1"/>
          <p:cNvSpPr txBox="1">
            <a:spLocks noChangeArrowheads="1"/>
          </p:cNvSpPr>
          <p:nvPr/>
        </p:nvSpPr>
        <p:spPr bwMode="auto">
          <a:xfrm>
            <a:off x="323850" y="6276975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7651" name="Picture 4" descr="Capture_2015_09_13_20_42_26_6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765175"/>
            <a:ext cx="7151688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1403350" y="692150"/>
            <a:ext cx="2232025" cy="10080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1403350" y="3933825"/>
            <a:ext cx="2808288" cy="5032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683568" y="2492896"/>
            <a:ext cx="7772400" cy="1500187"/>
          </a:xfrm>
        </p:spPr>
        <p:txBody>
          <a:bodyPr anchor="b"/>
          <a:lstStyle/>
          <a:p>
            <a:pPr marL="0" indent="0" algn="ctr">
              <a:buFont typeface="Arial" pitchFamily="34" charset="0"/>
              <a:buNone/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適性入學宣導網說明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0227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7834813-1F42-4C49-AE52-DD289A0AEEF4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130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7834813-1F42-4C49-AE52-DD289A0AEEF4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131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83459"/>
            <a:ext cx="4608512" cy="5729917"/>
          </a:xfrm>
          <a:prstGeom prst="rect">
            <a:avLst/>
          </a:prstGeom>
        </p:spPr>
      </p:pic>
      <p:sp>
        <p:nvSpPr>
          <p:cNvPr id="4" name="文字版面配置區 5">
            <a:extLst>
              <a:ext uri="{FF2B5EF4-FFF2-40B4-BE49-F238E27FC236}">
                <a16:creationId xmlns:a16="http://schemas.microsoft.com/office/drawing/2014/main" id="{63200196-F390-4FC4-B700-9C2710A4D506}"/>
              </a:ext>
            </a:extLst>
          </p:cNvPr>
          <p:cNvSpPr txBox="1">
            <a:spLocks/>
          </p:cNvSpPr>
          <p:nvPr/>
        </p:nvSpPr>
        <p:spPr bwMode="auto">
          <a:xfrm>
            <a:off x="688032" y="260648"/>
            <a:ext cx="7772400" cy="852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kumimoji="0" lang="zh-TW" altLang="en-US" sz="40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國中畢業生適性入學宣導網網址</a:t>
            </a:r>
            <a:endParaRPr kumimoji="0" lang="en-US" altLang="zh-TW" sz="4000" b="1" kern="0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940696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48680"/>
            <a:ext cx="9108504" cy="6284828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8073" y="607944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7">
            <a:extLst/>
          </p:cNvPr>
          <p:cNvSpPr txBox="1">
            <a:spLocks noChangeArrowheads="1"/>
          </p:cNvSpPr>
          <p:nvPr/>
        </p:nvSpPr>
        <p:spPr bwMode="auto">
          <a:xfrm>
            <a:off x="2771800" y="476672"/>
            <a:ext cx="33845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訊息公告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4006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8073" y="607944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3" descr="Capture_2016_02_28_15_26_43_6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96975"/>
            <a:ext cx="90868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299" name="Picture 24" descr="Capture_2016_02_28_15_26_53_4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05263"/>
            <a:ext cx="908685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93" name="Text Box 25">
            <a:extLst/>
          </p:cNvPr>
          <p:cNvSpPr txBox="1">
            <a:spLocks noChangeArrowheads="1"/>
          </p:cNvSpPr>
          <p:nvPr/>
        </p:nvSpPr>
        <p:spPr bwMode="auto">
          <a:xfrm>
            <a:off x="2699792" y="449782"/>
            <a:ext cx="3455987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適性輔導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內容版面配置區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5875" y="1412875"/>
            <a:ext cx="9128125" cy="5911850"/>
          </a:xfrm>
        </p:spPr>
      </p:pic>
      <p:grpSp>
        <p:nvGrpSpPr>
          <p:cNvPr id="184323" name="圓角矩形圖說文字 4"/>
          <p:cNvGrpSpPr>
            <a:grpSpLocks/>
          </p:cNvGrpSpPr>
          <p:nvPr/>
        </p:nvGrpSpPr>
        <p:grpSpPr bwMode="auto">
          <a:xfrm>
            <a:off x="103188" y="3717925"/>
            <a:ext cx="3017837" cy="3457575"/>
            <a:chOff x="65" y="2342"/>
            <a:chExt cx="1901" cy="2178"/>
          </a:xfrm>
        </p:grpSpPr>
        <p:pic>
          <p:nvPicPr>
            <p:cNvPr id="184325" name="圓角矩形圖說文字 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" y="2342"/>
              <a:ext cx="1901" cy="2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26" name="Text Box 5"/>
            <p:cNvSpPr txBox="1">
              <a:spLocks noChangeArrowheads="1"/>
            </p:cNvSpPr>
            <p:nvPr/>
          </p:nvSpPr>
          <p:spPr bwMode="auto">
            <a:xfrm>
              <a:off x="174" y="2448"/>
              <a:ext cx="1125" cy="1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zh-TW" altLang="en-US" sz="2800" b="1">
                  <a:solidFill>
                    <a:srgbClr val="000000"/>
                  </a:solidFill>
                  <a:ea typeface="微軟正黑體" pitchFamily="34" charset="-120"/>
                </a:rPr>
                <a:t>可以呈現地圖上，設定方圓地理位置內各級學校的資訊。</a:t>
              </a:r>
            </a:p>
          </p:txBody>
        </p:sp>
      </p:grpSp>
      <p:sp>
        <p:nvSpPr>
          <p:cNvPr id="33804" name="Text Box 12">
            <a:extLst/>
          </p:cNvPr>
          <p:cNvSpPr txBox="1">
            <a:spLocks noChangeArrowheads="1"/>
          </p:cNvSpPr>
          <p:nvPr/>
        </p:nvSpPr>
        <p:spPr bwMode="auto">
          <a:xfrm>
            <a:off x="2036368" y="397493"/>
            <a:ext cx="5329238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高中職五專資訊定位系統</a:t>
            </a:r>
          </a:p>
        </p:txBody>
      </p:sp>
    </p:spTree>
  </p:cSld>
  <p:clrMapOvr>
    <a:masterClrMapping/>
  </p:clrMapOvr>
  <p:transition spd="med">
    <p:fade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Text Box 5">
            <a:extLst/>
          </p:cNvPr>
          <p:cNvSpPr txBox="1">
            <a:spLocks noChangeArrowheads="1"/>
          </p:cNvSpPr>
          <p:nvPr/>
        </p:nvSpPr>
        <p:spPr bwMode="auto">
          <a:xfrm>
            <a:off x="2700338" y="188913"/>
            <a:ext cx="3455987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>
                <a:latin typeface="Arial" panose="020B0604020202020204" pitchFamily="34" charset="0"/>
                <a:ea typeface="標楷體" panose="03000509000000000000" pitchFamily="65" charset="-120"/>
              </a:rPr>
              <a:t>適性入學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8" y="980728"/>
            <a:ext cx="9144000" cy="195558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8" y="2936315"/>
            <a:ext cx="9144000" cy="195558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845307"/>
            <a:ext cx="4499992" cy="2002182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2627784" y="476672"/>
            <a:ext cx="3455987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宣導專區</a:t>
            </a:r>
          </a:p>
        </p:txBody>
      </p:sp>
      <p:pic>
        <p:nvPicPr>
          <p:cNvPr id="187395" name="Picture 4" descr="Capture_2016_02_28_15_28_10_3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5" y="1628775"/>
            <a:ext cx="92297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71488" y="669925"/>
            <a:ext cx="8310562" cy="758825"/>
            <a:chOff x="720" y="-712"/>
            <a:chExt cx="2256" cy="4457"/>
          </a:xfrm>
        </p:grpSpPr>
        <p:sp>
          <p:nvSpPr>
            <p:cNvPr id="188422" name="AutoShape 16"/>
            <p:cNvSpPr>
              <a:spLocks noChangeArrowheads="1"/>
            </p:cNvSpPr>
            <p:nvPr/>
          </p:nvSpPr>
          <p:spPr bwMode="gray">
            <a:xfrm>
              <a:off x="720" y="-712"/>
              <a:ext cx="2256" cy="4457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FFCC99"/>
                </a:gs>
                <a:gs pos="100000">
                  <a:srgbClr val="FF99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  <a:ea typeface="微軟正黑體" pitchFamily="34" charset="-120"/>
              </a:endParaRPr>
            </a:p>
          </p:txBody>
        </p:sp>
        <p:sp>
          <p:nvSpPr>
            <p:cNvPr id="188423" name="AutoShape 17"/>
            <p:cNvSpPr>
              <a:spLocks noChangeArrowheads="1"/>
            </p:cNvSpPr>
            <p:nvPr/>
          </p:nvSpPr>
          <p:spPr bwMode="gray">
            <a:xfrm>
              <a:off x="767" y="-334"/>
              <a:ext cx="2188" cy="3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sz="2400" b="1">
                  <a:solidFill>
                    <a:srgbClr val="000000"/>
                  </a:solidFill>
                  <a:latin typeface="Cataneo BT" pitchFamily="66" charset="0"/>
                  <a:ea typeface="標楷體" pitchFamily="65" charset="-120"/>
                </a:rPr>
                <a:t>桃園市政府教育局十二年國教資訊網 </a:t>
              </a:r>
              <a:r>
                <a:rPr lang="en-US" altLang="zh-TW" sz="1800">
                  <a:solidFill>
                    <a:srgbClr val="000000"/>
                  </a:solidFill>
                  <a:latin typeface="Cataneo BT" pitchFamily="66" charset="0"/>
                  <a:ea typeface="標楷體" pitchFamily="65" charset="-120"/>
                </a:rPr>
                <a:t>http://12basic.tyc.edu.tw/</a:t>
              </a:r>
              <a:endParaRPr lang="zh-TW" altLang="en-US" sz="1800">
                <a:solidFill>
                  <a:srgbClr val="000000"/>
                </a:solidFill>
                <a:latin typeface="Cataneo BT" pitchFamily="66" charset="0"/>
                <a:ea typeface="標楷體" pitchFamily="65" charset="-120"/>
              </a:endParaRPr>
            </a:p>
          </p:txBody>
        </p:sp>
        <p:sp>
          <p:nvSpPr>
            <p:cNvPr id="188424" name="AutoShape 19"/>
            <p:cNvSpPr>
              <a:spLocks noChangeArrowheads="1"/>
            </p:cNvSpPr>
            <p:nvPr/>
          </p:nvSpPr>
          <p:spPr bwMode="gray">
            <a:xfrm>
              <a:off x="773" y="393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/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  <a:ea typeface="微軟正黑體" pitchFamily="34" charset="-120"/>
              </a:endParaRPr>
            </a:p>
          </p:txBody>
        </p:sp>
      </p:grpSp>
      <p:pic>
        <p:nvPicPr>
          <p:cNvPr id="188419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5105400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0" name="圖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8263" y="5157788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8" y="1387075"/>
            <a:ext cx="9144000" cy="5470925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58073" y="607944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600200" y="0"/>
            <a:ext cx="7543800" cy="1143000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zh-TW" altLang="en-US" b="1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進路分析</a:t>
            </a:r>
            <a:r>
              <a:rPr lang="zh-TW" altLang="en-US" sz="7500" b="1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大</a:t>
            </a:r>
            <a:r>
              <a:rPr lang="zh-TW" altLang="en-US" b="1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不同</a:t>
            </a:r>
          </a:p>
        </p:txBody>
      </p:sp>
      <p:sp>
        <p:nvSpPr>
          <p:cNvPr id="5" name="文字版面配置區 4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57338"/>
            <a:ext cx="3657600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Font typeface="Wingdings 2" pitchFamily="18" charset="2"/>
              <a:buNone/>
            </a:pPr>
            <a:r>
              <a:rPr lang="zh-TW" altLang="en-US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過去我們的進路分析</a:t>
            </a:r>
          </a:p>
        </p:txBody>
      </p:sp>
      <p:sp>
        <p:nvSpPr>
          <p:cNvPr id="6" name="文字版面配置區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83188" y="1557338"/>
            <a:ext cx="3960812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Font typeface="Wingdings 2" pitchFamily="18" charset="2"/>
              <a:buNone/>
            </a:pPr>
            <a:r>
              <a:rPr lang="en-US" altLang="zh-TW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年國教後的</a:t>
            </a:r>
            <a:r>
              <a:rPr lang="zh-TW" altLang="en-US" sz="2800" b="1">
                <a:latin typeface="標楷體" pitchFamily="65" charset="-120"/>
                <a:ea typeface="標楷體" pitchFamily="65" charset="-120"/>
              </a:rPr>
              <a:t>進路分析</a:t>
            </a:r>
          </a:p>
        </p:txBody>
      </p:sp>
      <p:sp>
        <p:nvSpPr>
          <p:cNvPr id="14339" name="內容版面配置區 2">
            <a:extLst/>
          </p:cNvPr>
          <p:cNvSpPr>
            <a:spLocks noGrp="1"/>
          </p:cNvSpPr>
          <p:nvPr>
            <p:ph sz="half" idx="4294967295"/>
          </p:nvPr>
        </p:nvSpPr>
        <p:spPr>
          <a:xfrm>
            <a:off x="0" y="2228850"/>
            <a:ext cx="4030663" cy="2595563"/>
          </a:xfrm>
        </p:spPr>
        <p:txBody>
          <a:bodyPr>
            <a:normAutofit lnSpcReduction="10000"/>
          </a:bodyPr>
          <a:lstStyle/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國中的生活就是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不斷念書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，考上理想的高中。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五專、高職、軍校都是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不會念書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的人去讀的。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志願序就是按照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學校排名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來填寫。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作成績的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落點分析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endParaRPr lang="en-US" altLang="zh-TW" sz="24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340" name="內容版面配置區 6"/>
          <p:cNvSpPr>
            <a:spLocks noGrp="1"/>
          </p:cNvSpPr>
          <p:nvPr>
            <p:ph sz="half" idx="4294967295"/>
          </p:nvPr>
        </p:nvSpPr>
        <p:spPr>
          <a:xfrm>
            <a:off x="4371975" y="2276475"/>
            <a:ext cx="4772025" cy="3024188"/>
          </a:xfrm>
        </p:spPr>
        <p:txBody>
          <a:bodyPr/>
          <a:lstStyle/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生涯不只升學而是生活整體樣貌的規劃，也包含了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自我認識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及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想過怎麼樣的生活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』</a:t>
            </a: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不再是分數分流，而是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自主分流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志願只有「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最適合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」，沒有「最好」。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從被動落點分析，到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主動選擇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/>
          </a:p>
        </p:txBody>
      </p:sp>
      <p:grpSp>
        <p:nvGrpSpPr>
          <p:cNvPr id="2" name="向上箭號圖說文字 6"/>
          <p:cNvGrpSpPr>
            <a:grpSpLocks/>
          </p:cNvGrpSpPr>
          <p:nvPr/>
        </p:nvGrpSpPr>
        <p:grpSpPr bwMode="auto">
          <a:xfrm>
            <a:off x="0" y="5065713"/>
            <a:ext cx="8718550" cy="1792287"/>
            <a:chOff x="61" y="3130"/>
            <a:chExt cx="5492" cy="1129"/>
          </a:xfrm>
        </p:grpSpPr>
        <p:pic>
          <p:nvPicPr>
            <p:cNvPr id="190472" name="向上箭號圖說文字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" y="3130"/>
              <a:ext cx="549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0473" name="Text Box 9"/>
            <p:cNvSpPr txBox="1">
              <a:spLocks noChangeArrowheads="1"/>
            </p:cNvSpPr>
            <p:nvPr/>
          </p:nvSpPr>
          <p:spPr bwMode="auto">
            <a:xfrm>
              <a:off x="158" y="3495"/>
              <a:ext cx="5262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kumimoji="0" lang="zh-TW" altLang="en-US" sz="2400" b="1">
                  <a:solidFill>
                    <a:srgbClr val="FF0000"/>
                  </a:solidFill>
                  <a:latin typeface="Century Schoolbook" pitchFamily="18" charset="0"/>
                </a:rPr>
                <a:t>適性輔導：</a:t>
              </a:r>
              <a:endParaRPr kumimoji="0" lang="en-US" altLang="zh-TW" sz="2400" b="1">
                <a:solidFill>
                  <a:srgbClr val="FF0000"/>
                </a:solidFill>
                <a:latin typeface="Century Schoolbook" pitchFamily="18" charset="0"/>
              </a:endParaRPr>
            </a:p>
            <a:p>
              <a:pPr eaLnBrk="1" hangingPunct="1"/>
              <a:r>
                <a:rPr kumimoji="0" lang="zh-TW" altLang="en-US" sz="2400" b="1">
                  <a:latin typeface="Century Schoolbook" pitchFamily="18" charset="0"/>
                </a:rPr>
                <a:t>了解自己的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特質</a:t>
              </a:r>
              <a:r>
                <a:rPr kumimoji="0" lang="zh-TW" altLang="en-US" sz="2400" b="1">
                  <a:latin typeface="Century Schoolbook" pitchFamily="18" charset="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價值觀</a:t>
              </a:r>
              <a:r>
                <a:rPr kumimoji="0" lang="zh-TW" altLang="en-US" sz="2400" b="1">
                  <a:latin typeface="Century Schoolbook" pitchFamily="18" charset="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能力</a:t>
              </a:r>
              <a:r>
                <a:rPr kumimoji="0" lang="zh-TW" altLang="en-US" sz="2400" b="1">
                  <a:latin typeface="Century Schoolbook" pitchFamily="18" charset="0"/>
                </a:rPr>
                <a:t>，經過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經驗探索</a:t>
              </a:r>
              <a:r>
                <a:rPr kumimoji="0" lang="zh-TW" altLang="en-US" sz="2400" b="1">
                  <a:latin typeface="Century Schoolbook" pitchFamily="18" charset="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資訊收集</a:t>
              </a:r>
              <a:r>
                <a:rPr kumimoji="0" lang="zh-TW" altLang="en-US" sz="2400" b="1">
                  <a:latin typeface="Century Schoolbook" pitchFamily="18" charset="0"/>
                </a:rPr>
                <a:t>，做出適切的生涯決定。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字方塊 1"/>
          <p:cNvSpPr txBox="1">
            <a:spLocks noChangeArrowheads="1"/>
          </p:cNvSpPr>
          <p:nvPr/>
        </p:nvSpPr>
        <p:spPr bwMode="auto">
          <a:xfrm>
            <a:off x="179388" y="6521450"/>
            <a:ext cx="8418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105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5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9699" name="Picture 4" descr="Capture_2016_09_10_00_10_51_609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8538" y="0"/>
            <a:ext cx="6696075" cy="645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9780" name="Text Box 4">
            <a:extLst/>
          </p:cNvPr>
          <p:cNvSpPr txBox="1">
            <a:spLocks noChangeArrowheads="1"/>
          </p:cNvSpPr>
          <p:nvPr/>
        </p:nvSpPr>
        <p:spPr bwMode="auto">
          <a:xfrm>
            <a:off x="0" y="4005263"/>
            <a:ext cx="23399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2000">
                <a:ea typeface="標楷體" pitchFamily="65" charset="-120"/>
              </a:rPr>
              <a:t>不要害怕學習新的知識或能力，經過努力與克服，會有新發現與有趣之處</a:t>
            </a:r>
          </a:p>
        </p:txBody>
      </p:sp>
      <p:sp>
        <p:nvSpPr>
          <p:cNvPr id="2" name="矩形 1"/>
          <p:cNvSpPr/>
          <p:nvPr/>
        </p:nvSpPr>
        <p:spPr bwMode="auto">
          <a:xfrm>
            <a:off x="5940425" y="1125538"/>
            <a:ext cx="2879725" cy="50323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投影片編號版面配置區 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E4701AF1-F720-44AF-A2BA-3CDF91A4198F}" type="slidenum">
              <a:rPr lang="zh-TW" altLang="en-US" sz="1200">
                <a:solidFill>
                  <a:srgbClr val="104031"/>
                </a:solidFill>
                <a:latin typeface="Arial" pitchFamily="34" charset="0"/>
              </a:rPr>
              <a:pPr algn="r" eaLnBrk="1" hangingPunct="1"/>
              <a:t>140</a:t>
            </a:fld>
            <a:endParaRPr lang="en-US" altLang="zh-TW" sz="1200">
              <a:solidFill>
                <a:srgbClr val="104031"/>
              </a:solidFill>
              <a:latin typeface="Arial" pitchFamily="34" charset="0"/>
            </a:endParaRPr>
          </a:p>
        </p:txBody>
      </p:sp>
      <p:sp>
        <p:nvSpPr>
          <p:cNvPr id="50179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</a:t>
            </a:r>
          </a:p>
        </p:txBody>
      </p:sp>
      <p:sp>
        <p:nvSpPr>
          <p:cNvPr id="4" name="內容版面配置區 3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430213" y="1760538"/>
            <a:ext cx="8713787" cy="3097212"/>
          </a:xfrm>
        </p:spPr>
        <p:txBody>
          <a:bodyPr>
            <a:normAutofit/>
          </a:bodyPr>
          <a:lstStyle/>
          <a:p>
            <a:pPr marL="514350" indent="-457200" eaLnBrk="1" hangingPunct="1">
              <a:lnSpc>
                <a:spcPct val="9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諮詢專線：</a:t>
            </a:r>
            <a:endParaRPr lang="en-US" altLang="zh-TW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Font typeface="Arial" pitchFamily="34" charset="0"/>
              <a:buBlip>
                <a:blip r:embed="rId4"/>
              </a:buBlip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各校教務主任、輔導主任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Font typeface="Arial" pitchFamily="34" charset="0"/>
              <a:buBlip>
                <a:blip r:embed="rId4"/>
              </a:buBlip>
              <a:defRPr/>
            </a:pP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地方宣導團責任區講師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Font typeface="Arial" pitchFamily="34" charset="0"/>
              <a:buBlip>
                <a:blip r:embed="rId4"/>
              </a:buBlip>
              <a:defRPr/>
            </a:pP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桃園市政府教育局</a:t>
            </a:r>
          </a:p>
          <a:p>
            <a:pPr marL="914400" lvl="1" indent="-457200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kumimoji="1" lang="en-US" altLang="zh-TW" sz="3200" dirty="0">
                <a:latin typeface="標楷體" pitchFamily="65" charset="-120"/>
                <a:ea typeface="標楷體" pitchFamily="65" charset="-120"/>
              </a:rPr>
              <a:t>   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>
            <a:extLst/>
          </p:cNvPr>
          <p:cNvSpPr>
            <a:spLocks noChangeArrowheads="1"/>
          </p:cNvSpPr>
          <p:nvPr/>
        </p:nvSpPr>
        <p:spPr bwMode="auto">
          <a:xfrm>
            <a:off x="395288" y="908050"/>
            <a:ext cx="6148387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fontAlgn="auto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面對入學方式的變革，鼓勵孩子做好準備，把握機會，讓學生適性發展、揮灑屬於自己的天空。期待十二年國民基本教育培育出更多不同領域的菁英</a:t>
            </a:r>
            <a:r>
              <a:rPr kumimoji="0" lang="en-US" altLang="zh-TW" sz="2800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</a:p>
        </p:txBody>
      </p:sp>
      <p:sp>
        <p:nvSpPr>
          <p:cNvPr id="7" name="文字方塊 1">
            <a:extLst/>
          </p:cNvPr>
          <p:cNvSpPr txBox="1"/>
          <p:nvPr/>
        </p:nvSpPr>
        <p:spPr>
          <a:xfrm>
            <a:off x="412610" y="4113920"/>
            <a:ext cx="8302794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是魚就讓他在大海遙遊，是鳥就讓他在天空展翅飛翔</a:t>
            </a:r>
            <a:endParaRPr kumimoji="0" lang="zh-TW" altLang="en-US" sz="4800" b="1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94564" name="Picture 3" descr="10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6648">
            <a:off x="6227763" y="1916113"/>
            <a:ext cx="2747962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55023" dir="3300479" algn="ctr" rotWithShape="0">
              <a:schemeClr val="tx1">
                <a:alpha val="50000"/>
              </a:schemeClr>
            </a:outerShdw>
          </a:effec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文字方塊 1"/>
          <p:cNvSpPr txBox="1">
            <a:spLocks noChangeArrowheads="1"/>
          </p:cNvSpPr>
          <p:nvPr/>
        </p:nvSpPr>
        <p:spPr bwMode="auto">
          <a:xfrm>
            <a:off x="179388" y="6521450"/>
            <a:ext cx="8418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106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11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31747" name="Picture 3" descr="Capture_2017_08_15_14_44_58_8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81075"/>
            <a:ext cx="8351838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3635375" y="4508500"/>
            <a:ext cx="4608513" cy="14414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2" name="矩形 1"/>
          <p:cNvSpPr/>
          <p:nvPr/>
        </p:nvSpPr>
        <p:spPr bwMode="auto">
          <a:xfrm>
            <a:off x="1835150" y="1844675"/>
            <a:ext cx="2016125" cy="6477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63" y="0"/>
            <a:ext cx="5616576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文字方塊 1"/>
          <p:cNvSpPr txBox="1">
            <a:spLocks noChangeArrowheads="1"/>
          </p:cNvSpPr>
          <p:nvPr/>
        </p:nvSpPr>
        <p:spPr bwMode="auto">
          <a:xfrm>
            <a:off x="5599113" y="6453188"/>
            <a:ext cx="3600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11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539750" y="260350"/>
            <a:ext cx="931863" cy="172878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文字方塊 1"/>
          <p:cNvSpPr txBox="1">
            <a:spLocks noChangeArrowheads="1"/>
          </p:cNvSpPr>
          <p:nvPr/>
        </p:nvSpPr>
        <p:spPr bwMode="auto">
          <a:xfrm>
            <a:off x="5599113" y="6453188"/>
            <a:ext cx="3600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108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0" y="0"/>
            <a:ext cx="9144000" cy="645318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8073" y="607944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104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3">
            <a:extLst/>
          </p:cNvPr>
          <p:cNvGraphicFramePr>
            <a:graphicFrameLocks/>
          </p:cNvGraphicFramePr>
          <p:nvPr/>
        </p:nvGraphicFramePr>
        <p:xfrm>
          <a:off x="-468560" y="1700808"/>
          <a:ext cx="5184576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橢圓形圖說文字 10">
            <a:extLst/>
          </p:cNvPr>
          <p:cNvSpPr/>
          <p:nvPr/>
        </p:nvSpPr>
        <p:spPr bwMode="auto">
          <a:xfrm>
            <a:off x="4140200" y="912813"/>
            <a:ext cx="4641850" cy="3652837"/>
          </a:xfrm>
          <a:prstGeom prst="wedgeEllipseCallout">
            <a:avLst>
              <a:gd name="adj1" fmla="val 22854"/>
              <a:gd name="adj2" fmla="val 5824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家長可以幫助孩子多元試探並瞭解自己的性向、興趣和能力，再參考學校老師的建議、收集相關資訊，並與孩子深入討論，較能規劃適合孩子的生涯進路。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1588" y="4556125"/>
            <a:ext cx="1508125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1"/>
          <p:cNvSpPr txBox="1">
            <a:spLocks noGrp="1"/>
          </p:cNvSpPr>
          <p:nvPr/>
        </p:nvSpPr>
        <p:spPr bwMode="auto">
          <a:xfrm>
            <a:off x="6057900" y="635635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latinLnBrk="1" hangingPunct="1"/>
            <a:fld id="{764565C2-CD6E-42DE-A641-537CED277773}" type="slidenum">
              <a:rPr kumimoji="0" lang="ko-KR" altLang="en-US" sz="900">
                <a:solidFill>
                  <a:srgbClr val="898989"/>
                </a:solidFill>
                <a:latin typeface="Verdana" pitchFamily="34" charset="0"/>
                <a:ea typeface="Gulim" pitchFamily="34" charset="-127"/>
              </a:rPr>
              <a:pPr algn="r" eaLnBrk="1" latinLnBrk="1" hangingPunct="1"/>
              <a:t>19</a:t>
            </a:fld>
            <a:endParaRPr kumimoji="0" lang="en-US" altLang="ko-KR" sz="900">
              <a:solidFill>
                <a:srgbClr val="898989"/>
              </a:solidFill>
              <a:latin typeface="Verdana" pitchFamily="34" charset="0"/>
              <a:ea typeface="Gulim" pitchFamily="34" charset="-127"/>
            </a:endParaRPr>
          </a:p>
        </p:txBody>
      </p:sp>
      <p:pic>
        <p:nvPicPr>
          <p:cNvPr id="37891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60000">
            <a:off x="2471738" y="34925"/>
            <a:ext cx="4037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投影片編號版面配置區 15"/>
          <p:cNvSpPr txBox="1">
            <a:spLocks noGrp="1"/>
          </p:cNvSpPr>
          <p:nvPr/>
        </p:nvSpPr>
        <p:spPr bwMode="auto">
          <a:xfrm>
            <a:off x="1252538" y="6210300"/>
            <a:ext cx="34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/>
            <a:fld id="{D87EC73E-C9E9-4C51-AE6F-ADA63591261B}" type="slidenum">
              <a:rPr kumimoji="0" lang="zh-TW" altLang="en-US" sz="900">
                <a:solidFill>
                  <a:srgbClr val="0C3226"/>
                </a:solidFill>
                <a:latin typeface="Verdana" pitchFamily="34" charset="0"/>
                <a:ea typeface="微軟正黑體" pitchFamily="34" charset="-120"/>
              </a:rPr>
              <a:pPr algn="ctr" eaLnBrk="1" hangingPunct="1"/>
              <a:t>19</a:t>
            </a:fld>
            <a:endParaRPr kumimoji="0" lang="en-US" altLang="zh-TW" sz="900">
              <a:solidFill>
                <a:srgbClr val="0C3226"/>
              </a:solidFill>
              <a:latin typeface="Verdana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1143000"/>
          </a:xfrm>
        </p:spPr>
        <p:txBody>
          <a:bodyPr/>
          <a:lstStyle/>
          <a:p>
            <a:pPr algn="l"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          目次</a:t>
            </a:r>
          </a:p>
        </p:txBody>
      </p:sp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0" y="1214422"/>
            <a:ext cx="8229600" cy="4911741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4" action="ppaction://hlinksldjump"/>
              </a:rPr>
              <a:t>適性入學的成果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5" action="ppaction://hlinksldjump"/>
              </a:rPr>
              <a:t>學費補助</a:t>
            </a:r>
            <a:endParaRPr lang="en-US" altLang="zh-TW" sz="36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6" action="ppaction://hlinksldjump"/>
              </a:rPr>
              <a:t>適性輔導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7" action="ppaction://hlinksldjump"/>
              </a:rPr>
              <a:t>教育會考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桃連區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109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年度重要日程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9" action="ppaction://hlinksldjump"/>
              </a:rPr>
              <a:t>桃連區特色招生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甄選入學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0" action="ppaction://hlinksldjump"/>
              </a:rPr>
              <a:t>桃連區免試入學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8.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0" action="ppaction://hlinksldjump"/>
              </a:rPr>
              <a:t>連區特色招生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考試入學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9.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五專免試入學簡介</a:t>
            </a:r>
            <a:endParaRPr lang="en-US" altLang="zh-TW" sz="36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1" action="ppaction://hlinksldjump"/>
              </a:rPr>
              <a:t>適性入學宣導網的說明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2" action="ppaction://hlinksldjump"/>
              </a:rPr>
              <a:t>結語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/>
          </p:cNvPr>
          <p:cNvGraphicFramePr>
            <a:graphicFrameLocks noGrp="1"/>
          </p:cNvGraphicFramePr>
          <p:nvPr/>
        </p:nvGraphicFramePr>
        <p:xfrm>
          <a:off x="468313" y="1628775"/>
          <a:ext cx="8424862" cy="4392613"/>
        </p:xfrm>
        <a:graphic>
          <a:graphicData uri="http://schemas.openxmlformats.org/drawingml/2006/table">
            <a:tbl>
              <a:tblPr/>
              <a:tblGrid>
                <a:gridCol w="842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1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2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29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29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1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29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29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13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429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0891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對象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導師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輔導老師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其他學科教師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學校行政人員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家長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親戚或長輩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兄弟姊妹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其他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09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桃園區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73.9%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68.7%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5.16%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7.64%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73.8%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20.7%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30.5%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20.3%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0.92%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2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全國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58.7%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55.5%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4.25%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4.97%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70.6%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21.9%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30.8%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21.2%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1.48%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8960" name="文字方塊 4"/>
          <p:cNvSpPr txBox="1">
            <a:spLocks noChangeArrowheads="1"/>
          </p:cNvSpPr>
          <p:nvPr/>
        </p:nvSpPr>
        <p:spPr bwMode="auto">
          <a:xfrm>
            <a:off x="900113" y="692150"/>
            <a:ext cx="59039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105</a:t>
            </a:r>
            <a:r>
              <a:rPr kumimoji="0" lang="zh-TW" altLang="en-US">
                <a:latin typeface="標楷體" pitchFamily="65" charset="-120"/>
                <a:ea typeface="標楷體" pitchFamily="65" charset="-120"/>
              </a:rPr>
              <a:t>年度第一次志願選填的問題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/>
          </p:cNvPr>
          <p:cNvGraphicFramePr>
            <a:graphicFrameLocks noGrp="1"/>
          </p:cNvGraphicFramePr>
          <p:nvPr/>
        </p:nvGraphicFramePr>
        <p:xfrm>
          <a:off x="684213" y="757238"/>
          <a:ext cx="7921625" cy="6100762"/>
        </p:xfrm>
        <a:graphic>
          <a:graphicData uri="http://schemas.openxmlformats.org/drawingml/2006/table">
            <a:tbl>
              <a:tblPr/>
              <a:tblGrid>
                <a:gridCol w="893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1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9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9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10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9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10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9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5859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考量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因素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學業表現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性向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興趣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價值觀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人格特質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健康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狀況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經濟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狀況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家人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期望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桃園區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65.5%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62.6%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69.5%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24.8%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29.9%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9.35%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30.3%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58.9%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全國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59.7%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61.9%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71.5%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25.5%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27.1%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9.16%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28.3%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56.7%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2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考量</a:t>
                      </a: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因素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社會潮流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通勤</a:t>
                      </a: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距離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生涯</a:t>
                      </a: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試探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入學管道與方式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學校多元社團及發展特色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未來升學就業管道</a:t>
                      </a: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其他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8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桃園區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20.9%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30.7%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34.3%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31.4%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40.2%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0.71%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全國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21.5%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30.5%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27,3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27.7%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24.4%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40.9%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0.67%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0010" name="文字方塊 5"/>
          <p:cNvSpPr txBox="1">
            <a:spLocks noChangeArrowheads="1"/>
          </p:cNvSpPr>
          <p:nvPr/>
        </p:nvSpPr>
        <p:spPr bwMode="auto">
          <a:xfrm>
            <a:off x="2339975" y="0"/>
            <a:ext cx="59039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105</a:t>
            </a:r>
            <a:r>
              <a:rPr kumimoji="0" lang="zh-TW" altLang="en-US">
                <a:latin typeface="標楷體" pitchFamily="65" charset="-120"/>
                <a:ea typeface="標楷體" pitchFamily="65" charset="-120"/>
              </a:rPr>
              <a:t>年度第一次志願選填的問題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05"/>
          <p:cNvSpPr>
            <a:spLocks noChangeArrowheads="1"/>
          </p:cNvSpPr>
          <p:nvPr/>
        </p:nvSpPr>
        <p:spPr bwMode="gray">
          <a:xfrm>
            <a:off x="3995738" y="1557338"/>
            <a:ext cx="5148262" cy="5184775"/>
          </a:xfrm>
          <a:prstGeom prst="roundRect">
            <a:avLst>
              <a:gd name="adj" fmla="val 3037"/>
            </a:avLst>
          </a:pr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 lIns="46800" rIns="46800" anchor="ctr"/>
          <a:lstStyle/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en-US" altLang="zh-TW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kumimoji="0" lang="zh-TW" altLang="en-US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學年度起，新生每人一冊（</a:t>
            </a:r>
            <a:r>
              <a:rPr kumimoji="0" lang="en-US" altLang="zh-TW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101</a:t>
            </a:r>
            <a:r>
              <a:rPr kumimoji="0" lang="zh-TW" altLang="en-US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學年度微調）</a:t>
            </a:r>
            <a:endParaRPr kumimoji="0" lang="en-US" altLang="zh-TW">
              <a:solidFill>
                <a:srgbClr val="080808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手冊可幫助學生</a:t>
            </a:r>
            <a:r>
              <a:rPr kumimoji="0" lang="zh-TW" altLang="zh-TW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澄清</a:t>
            </a: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個人</a:t>
            </a:r>
            <a:r>
              <a:rPr kumimoji="0" lang="zh-TW" altLang="zh-TW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性向、興趣、價值觀，瞭</a:t>
            </a:r>
            <a:r>
              <a:rPr kumimoji="0" lang="zh-TW" altLang="zh-TW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解</a:t>
            </a: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家人的期待，及自己的學習表現（會考、學習成就、社團幹部、獎懲、職業試探結果等）比較適合哪一類學校及科別，做為升學選校參考</a:t>
            </a:r>
            <a:endParaRPr kumimoji="0" lang="en-US" altLang="zh-TW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915" name="矩形 5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圖片 4" descr="畫面剪輯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3"/>
          <a:stretch/>
        </p:blipFill>
        <p:spPr>
          <a:xfrm>
            <a:off x="0" y="1642423"/>
            <a:ext cx="4060044" cy="5100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88" name="Group 60">
            <a:extLst/>
          </p:cNvPr>
          <p:cNvGraphicFramePr>
            <a:graphicFrameLocks noGrp="1"/>
          </p:cNvGraphicFramePr>
          <p:nvPr/>
        </p:nvGraphicFramePr>
        <p:xfrm>
          <a:off x="107950" y="1557338"/>
          <a:ext cx="8928100" cy="5229226"/>
        </p:xfrm>
        <a:graphic>
          <a:graphicData uri="http://schemas.openxmlformats.org/drawingml/2006/table">
            <a:tbl>
              <a:tblPr/>
              <a:tblGrid>
                <a:gridCol w="1511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59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450">
                <a:tc rowSpan="2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一、我的成長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故事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（一）自我認識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（二）職業與我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8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二、各項心理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測驗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（一）性向測驗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（二）興趣測驗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（三）其它測驗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7161">
                <a:tc rowSpan="6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三、學習成果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及特殊表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現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（一）我的學習表現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1.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領域學習成績於每年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月（或可配合成績單發放時間），依學期別填寫</a:t>
                      </a:r>
                    </a:p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2.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國中教育會考、體適能檢測於實施後浮貼成績證明影本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92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（二）我的經歷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  （幹部、社團）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70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（三）參與各項競賽成果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3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（四）行為表現獎懲紀錄 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2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（五）服務學習紀錄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1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（六）生涯試探活動紀錄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1016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1017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25" y="4652963"/>
            <a:ext cx="1163638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形圖說文字 5">
            <a:extLst/>
          </p:cNvPr>
          <p:cNvSpPr/>
          <p:nvPr/>
        </p:nvSpPr>
        <p:spPr bwMode="auto">
          <a:xfrm>
            <a:off x="4206875" y="2735263"/>
            <a:ext cx="3678238" cy="2654300"/>
          </a:xfrm>
          <a:prstGeom prst="wedgeEllipseCallout">
            <a:avLst>
              <a:gd name="adj1" fmla="val 41601"/>
              <a:gd name="adj2" fmla="val 47708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讓我們一起來瞭解家長和學校如何透過生涯輔導紀錄手冊，共同協助孩子進行適性輔導。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25" name="Group 49">
            <a:extLst/>
          </p:cNvPr>
          <p:cNvGraphicFramePr>
            <a:graphicFrameLocks noGrp="1"/>
          </p:cNvGraphicFramePr>
          <p:nvPr/>
        </p:nvGraphicFramePr>
        <p:xfrm>
          <a:off x="107950" y="1557338"/>
          <a:ext cx="8928100" cy="5175252"/>
        </p:xfrm>
        <a:graphic>
          <a:graphicData uri="http://schemas.openxmlformats.org/drawingml/2006/table">
            <a:tbl>
              <a:tblPr/>
              <a:tblGrid>
                <a:gridCol w="1871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3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4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27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13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四、生涯統整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面面觀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學期初（約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月）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五、生涯發展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規劃書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導師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輔導教師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（免試入學及特色招生前）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820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六、其他生涯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輔導紀錄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（一）生涯輔導紀錄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導師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輔導教師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進行學生生涯輔導後，適時填寫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8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（二）生涯諮詢紀錄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30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（三）家長的話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5-6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月，依年級別填寫。家長參閱簽章後，繳回統一保管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52441">
                <a:tc>
                  <a:txBody>
                    <a:bodyPr/>
                    <a:lstStyle/>
                    <a:p>
                      <a:pPr marL="495300" marR="0" lvl="0" indent="-495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附錄</a:t>
                      </a: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十三職群與相關性向測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驗、興趣測驗之對應分析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結果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3052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-3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/>
          <a:stretch/>
        </p:blipFill>
        <p:spPr bwMode="auto">
          <a:xfrm>
            <a:off x="2051720" y="1471818"/>
            <a:ext cx="3816424" cy="538618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45059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橢圓形圖說文字 8">
            <a:extLst/>
          </p:cNvPr>
          <p:cNvSpPr/>
          <p:nvPr/>
        </p:nvSpPr>
        <p:spPr bwMode="auto">
          <a:xfrm>
            <a:off x="109538" y="2058988"/>
            <a:ext cx="2806700" cy="3171825"/>
          </a:xfrm>
          <a:prstGeom prst="wedgeEllipseCallout">
            <a:avLst>
              <a:gd name="adj1" fmla="val -9160"/>
              <a:gd name="adj2" fmla="val 58077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性向測驗結果，可以了解語文、數學、機械、空間關係等方面的優勢能力。</a:t>
            </a:r>
          </a:p>
        </p:txBody>
      </p:sp>
      <p:pic>
        <p:nvPicPr>
          <p:cNvPr id="45061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5327650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圖片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91475" y="1489075"/>
            <a:ext cx="11525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橢圓形圖說文字 9">
            <a:extLst/>
          </p:cNvPr>
          <p:cNvSpPr/>
          <p:nvPr/>
        </p:nvSpPr>
        <p:spPr bwMode="auto">
          <a:xfrm>
            <a:off x="4716463" y="2301875"/>
            <a:ext cx="3354387" cy="3687763"/>
          </a:xfrm>
          <a:prstGeom prst="wedgeEllipseCallout">
            <a:avLst>
              <a:gd name="adj1" fmla="val 50108"/>
              <a:gd name="adj2" fmla="val -38337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性向測驗測量個人學習潛能，透過測驗可瞭解自己的優勢能力，幫助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自己在進路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選擇時，往優勢能力方向發展。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1547813" y="6021388"/>
            <a:ext cx="6307137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P11209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 idx="4294967295"/>
          </p:nvPr>
        </p:nvSpPr>
        <p:spPr>
          <a:xfrm>
            <a:off x="0" y="692150"/>
            <a:ext cx="8229600" cy="725488"/>
          </a:xfrm>
        </p:spPr>
        <p:txBody>
          <a:bodyPr/>
          <a:lstStyle/>
          <a:p>
            <a:r>
              <a:rPr lang="zh-TW" altLang="en-US" sz="4000">
                <a:latin typeface="標楷體" pitchFamily="65" charset="-120"/>
                <a:ea typeface="標楷體" pitchFamily="65" charset="-120"/>
              </a:rPr>
              <a:t>性向測驗  攻其不備</a:t>
            </a:r>
          </a:p>
        </p:txBody>
      </p:sp>
      <p:pic>
        <p:nvPicPr>
          <p:cNvPr id="49155" name="Picture 2">
            <a:hlinkClick r:id="rId3" action="ppaction://hlinkfile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628775"/>
            <a:ext cx="3186113" cy="4741863"/>
          </a:xfrm>
        </p:spPr>
      </p:pic>
      <p:sp>
        <p:nvSpPr>
          <p:cNvPr id="49156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endParaRPr lang="zh-TW" altLang="en-US" sz="1400" b="1">
              <a:latin typeface="Arial" pitchFamily="34" charset="0"/>
            </a:endParaRPr>
          </a:p>
        </p:txBody>
      </p:sp>
      <p:sp>
        <p:nvSpPr>
          <p:cNvPr id="5" name="文字方塊 4">
            <a:extLst/>
          </p:cNvPr>
          <p:cNvSpPr txBox="1"/>
          <p:nvPr/>
        </p:nvSpPr>
        <p:spPr>
          <a:xfrm>
            <a:off x="3779838" y="1628775"/>
            <a:ext cx="5364162" cy="47609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真實故事，被人戲謔的稱為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Big Mike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的大傢伙，外型巨大、成績低落，在性向測驗時，居然在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保護本能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的部分拿到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98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分的高分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...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特別是相對其他只有個位數的性向機能方面。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所以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就像是璞玉，他的低成就是因為沒有機會被開發。當老師能夠仔細去探索，找到方法去對待他，他的成績就能從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0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分→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C→A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找到自信心，學業逐步成長，同時發揮天賦，最終在美式足球賽中成為知名明星選手，並開始一帆風順的人生，最後還加入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NFL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巴爾地摩烏鴉隊。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0" y="1547813"/>
            <a:ext cx="878522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圖片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4829175"/>
            <a:ext cx="1335088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203200" y="4613275"/>
            <a:ext cx="7153275" cy="1857375"/>
          </a:xfrm>
          <a:prstGeom prst="wedgeRectCallout">
            <a:avLst>
              <a:gd name="adj1" fmla="val 55379"/>
              <a:gd name="adj2" fmla="val 78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適性化職涯性向測驗（國中版）」。另外，學校亦可選用各出版社編製之標準化性向測驗，協助孩子瞭解個人優勢能力。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8463" y="1384300"/>
            <a:ext cx="4084637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圖片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5105400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圖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5300663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4754563" y="1425575"/>
            <a:ext cx="4281487" cy="3686175"/>
          </a:xfrm>
          <a:prstGeom prst="wedgeEllipseCallout">
            <a:avLst>
              <a:gd name="adj1" fmla="val 18431"/>
              <a:gd name="adj2" fmla="val 5461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心理測驗結果並非進路選擇的唯一指標，要併同其他因素一起來看（如學習表現）才有參考價值。對測驗有不清楚的地方，可以詢問輔導教師。</a:t>
            </a:r>
          </a:p>
        </p:txBody>
      </p:sp>
      <p:sp>
        <p:nvSpPr>
          <p:cNvPr id="53254" name="矩形 9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橢圓形圖說文字 9">
            <a:extLst/>
          </p:cNvPr>
          <p:cNvSpPr/>
          <p:nvPr/>
        </p:nvSpPr>
        <p:spPr bwMode="auto">
          <a:xfrm>
            <a:off x="190500" y="1463675"/>
            <a:ext cx="4381500" cy="4203700"/>
          </a:xfrm>
          <a:prstGeom prst="wedgeEllipseCallout">
            <a:avLst>
              <a:gd name="adj1" fmla="val -19279"/>
              <a:gd name="adj2" fmla="val 52753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興趣指個人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對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人事物的喜愛程度，當課程、活動、職業等產生興趣時，會較投入並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得到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滿足。興趣測驗即在測量對某種事務或活動喜歡或不喜歡的程度。</a:t>
            </a: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1457325" y="6054725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桃連區做好準備  迎向</a:t>
            </a:r>
            <a:r>
              <a:rPr lang="en-US" altLang="zh-TW" sz="4000" b="1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4000" b="1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年國教</a:t>
            </a:r>
          </a:p>
        </p:txBody>
      </p:sp>
      <p:sp>
        <p:nvSpPr>
          <p:cNvPr id="7171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BB9AEDA9-0CD8-412B-8F8D-7218EFFC2964}" type="slidenum">
              <a:rPr kumimoji="0" lang="zh-TW" altLang="en-US" sz="1200">
                <a:solidFill>
                  <a:srgbClr val="898989"/>
                </a:solidFill>
                <a:ea typeface="微軟正黑體" pitchFamily="34" charset="-120"/>
              </a:rPr>
              <a:pPr algn="r" eaLnBrk="1" hangingPunct="1">
                <a:buFont typeface="Arial" pitchFamily="34" charset="0"/>
                <a:buNone/>
              </a:pPr>
              <a:t>3</a:t>
            </a:fld>
            <a:endParaRPr kumimoji="0" lang="en-US" altLang="zh-TW" sz="1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5" name="內容版面配置區 2">
            <a:extLst/>
          </p:cNvPr>
          <p:cNvSpPr>
            <a:spLocks/>
          </p:cNvSpPr>
          <p:nvPr/>
        </p:nvSpPr>
        <p:spPr bwMode="auto">
          <a:xfrm>
            <a:off x="107950" y="2276475"/>
            <a:ext cx="9036050" cy="42624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率全國之先，從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年度起，每年辦理試模擬測驗及分發作業。</a:t>
            </a: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108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18-19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辦理全市模擬測驗，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109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9~15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進行志願選填、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2/11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模擬分發放榜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。</a:t>
            </a:r>
            <a:endParaRPr kumimoji="0" lang="zh-TW" altLang="en-US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全市高中職博覽會，</a:t>
            </a:r>
            <a:r>
              <a:rPr kumimoji="0" lang="en-US" altLang="zh-TW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109</a:t>
            </a:r>
            <a:r>
              <a:rPr kumimoji="0" lang="zh-TW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8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en-US" altLang="zh-TW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地點確認中</a:t>
            </a:r>
            <a:r>
              <a:rPr kumimoji="0" lang="en-US" altLang="zh-TW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繼續辦理；網路博覽會持續中。</a:t>
            </a:r>
            <a:endParaRPr kumimoji="0" lang="en-US" altLang="zh-TW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全員進行適性輔導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。</a:t>
            </a:r>
          </a:p>
        </p:txBody>
      </p:sp>
      <p:sp>
        <p:nvSpPr>
          <p:cNvPr id="7173" name="文字方塊 5"/>
          <p:cNvSpPr txBox="1">
            <a:spLocks noChangeArrowheads="1"/>
          </p:cNvSpPr>
          <p:nvPr/>
        </p:nvSpPr>
        <p:spPr bwMode="auto">
          <a:xfrm>
            <a:off x="1979613" y="692150"/>
            <a:ext cx="54721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TW" altLang="en-US" sz="4000" b="1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一</a:t>
            </a:r>
            <a:r>
              <a:rPr lang="zh-TW" altLang="en-US" b="1"/>
              <a:t>、</a:t>
            </a:r>
            <a:r>
              <a:rPr lang="zh-TW" altLang="en-US" sz="4000" b="1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適性入學的成果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23528" y="832863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矩形 9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619250"/>
            <a:ext cx="835342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圖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4724400"/>
            <a:ext cx="1163637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1692275" y="4430713"/>
            <a:ext cx="7151688" cy="2222500"/>
          </a:xfrm>
          <a:prstGeom prst="wedgeRectCallout">
            <a:avLst>
              <a:gd name="adj1" fmla="val -53824"/>
              <a:gd name="adj2" fmla="val 3625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情境式職涯興趣測驗（國中版）」。另外，學校亦可選用各出版社編製之標準化興趣測驗，協助孩子瞭解個人對某種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事務或活動喜歡或不喜歡的程度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867400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7347" name="Picture 3" descr="擷取_2015_03_12_21_58_50_8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38" y="1336675"/>
            <a:ext cx="892810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795963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9395" name="Picture 3" descr="擷取_2015_03_12_21_59_05_4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68413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795963" y="476250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1443" name="Picture 3" descr="擷取_2015_03_12_21_59_23_9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5538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724525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3491" name="Picture 3" descr="擷取_2015_03_12_21_59_57_3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57338"/>
            <a:ext cx="914400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P11209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981075"/>
            <a:ext cx="7632700" cy="572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P11209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981075"/>
            <a:ext cx="7489825" cy="56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P11209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836613"/>
            <a:ext cx="7848600" cy="588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三、學習成果及特殊表現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我的學習表現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550" y="1384300"/>
            <a:ext cx="4054475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3525" y="1554163"/>
            <a:ext cx="3932238" cy="544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41900" y="2120900"/>
            <a:ext cx="3492500" cy="486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944563" y="2636838"/>
            <a:ext cx="3051175" cy="3168650"/>
          </a:xfrm>
          <a:prstGeom prst="wedgeEllipseCallout">
            <a:avLst>
              <a:gd name="adj1" fmla="val -40035"/>
              <a:gd name="adj2" fmla="val 4246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不要忙著跟別人比較，要在意孩子自己的優勢表現。別忘記給孩子適時的鼓勵！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7" name="圖片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5327650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4356100" y="1506538"/>
            <a:ext cx="3384550" cy="2138362"/>
          </a:xfrm>
          <a:prstGeom prst="wedgeEllipseCallout">
            <a:avLst>
              <a:gd name="adj1" fmla="val 57072"/>
              <a:gd name="adj2" fmla="val -1402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這裡記錄學生在學校各領域的學習成績及體適能檢測結果。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9" name="圖片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74000" y="1501775"/>
            <a:ext cx="1093788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字方塊 11">
            <a:extLst/>
          </p:cNvPr>
          <p:cNvSpPr txBox="1"/>
          <p:nvPr/>
        </p:nvSpPr>
        <p:spPr>
          <a:xfrm>
            <a:off x="1457325" y="6021388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  <p:bldP spid="1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P11209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692150"/>
            <a:ext cx="7920037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108學年度適性入學成果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03193"/>
              </p:ext>
            </p:extLst>
          </p:nvPr>
        </p:nvGraphicFramePr>
        <p:xfrm>
          <a:off x="1187624" y="1957328"/>
          <a:ext cx="6840765" cy="37444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6145">
                  <a:extLst>
                    <a:ext uri="{9D8B030D-6E8A-4147-A177-3AD203B41FA5}">
                      <a16:colId xmlns:a16="http://schemas.microsoft.com/office/drawing/2014/main" val="494805573"/>
                    </a:ext>
                  </a:extLst>
                </a:gridCol>
                <a:gridCol w="1108924">
                  <a:extLst>
                    <a:ext uri="{9D8B030D-6E8A-4147-A177-3AD203B41FA5}">
                      <a16:colId xmlns:a16="http://schemas.microsoft.com/office/drawing/2014/main" val="2385537653"/>
                    </a:ext>
                  </a:extLst>
                </a:gridCol>
                <a:gridCol w="1108924">
                  <a:extLst>
                    <a:ext uri="{9D8B030D-6E8A-4147-A177-3AD203B41FA5}">
                      <a16:colId xmlns:a16="http://schemas.microsoft.com/office/drawing/2014/main" val="2596078452"/>
                    </a:ext>
                  </a:extLst>
                </a:gridCol>
                <a:gridCol w="1108924">
                  <a:extLst>
                    <a:ext uri="{9D8B030D-6E8A-4147-A177-3AD203B41FA5}">
                      <a16:colId xmlns:a16="http://schemas.microsoft.com/office/drawing/2014/main" val="1965127403"/>
                    </a:ext>
                  </a:extLst>
                </a:gridCol>
                <a:gridCol w="1108924">
                  <a:extLst>
                    <a:ext uri="{9D8B030D-6E8A-4147-A177-3AD203B41FA5}">
                      <a16:colId xmlns:a16="http://schemas.microsoft.com/office/drawing/2014/main" val="1405118383"/>
                    </a:ext>
                  </a:extLst>
                </a:gridCol>
                <a:gridCol w="1108924">
                  <a:extLst>
                    <a:ext uri="{9D8B030D-6E8A-4147-A177-3AD203B41FA5}">
                      <a16:colId xmlns:a16="http://schemas.microsoft.com/office/drawing/2014/main" val="2795580015"/>
                    </a:ext>
                  </a:extLst>
                </a:gridCol>
              </a:tblGrid>
              <a:tr h="742136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統計項目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桃連區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基北區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中投區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台南區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高雄區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4108968"/>
                  </a:ext>
                </a:extLst>
              </a:tr>
              <a:tr h="742136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報名人數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16,065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34,612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24,178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11,247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17,533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6076622"/>
                  </a:ext>
                </a:extLst>
              </a:tr>
              <a:tr h="742136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錄取人數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15,841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34,330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24,060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10,628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17,396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2464501"/>
                  </a:ext>
                </a:extLst>
              </a:tr>
              <a:tr h="371069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錄取率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98.61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99.19</a:t>
                      </a:r>
                      <a:r>
                        <a:rPr lang="zh-TW" sz="1400" kern="100" dirty="0">
                          <a:effectLst/>
                        </a:rPr>
                        <a:t>％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99.51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94.5</a:t>
                      </a:r>
                      <a:r>
                        <a:rPr lang="zh-TW" sz="1400" kern="100" dirty="0">
                          <a:effectLst/>
                        </a:rPr>
                        <a:t>％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99.22</a:t>
                      </a:r>
                      <a:r>
                        <a:rPr lang="zh-TW" sz="1400" kern="100" dirty="0">
                          <a:effectLst/>
                        </a:rPr>
                        <a:t>％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36395083"/>
                  </a:ext>
                </a:extLst>
              </a:tr>
              <a:tr h="573469">
                <a:tc>
                  <a:txBody>
                    <a:bodyPr/>
                    <a:lstStyle/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第</a:t>
                      </a:r>
                      <a:r>
                        <a:rPr lang="en-US" sz="1400" kern="100" dirty="0">
                          <a:effectLst/>
                        </a:rPr>
                        <a:t>1</a:t>
                      </a:r>
                      <a:r>
                        <a:rPr lang="zh-TW" sz="1400" kern="100" dirty="0">
                          <a:effectLst/>
                        </a:rPr>
                        <a:t>志願</a:t>
                      </a:r>
                      <a:endParaRPr lang="zh-TW" sz="1200" kern="100" dirty="0">
                        <a:effectLst/>
                      </a:endParaRPr>
                    </a:p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錄取率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u="sng" kern="100">
                          <a:effectLst/>
                        </a:rPr>
                        <a:t>59.21</a:t>
                      </a:r>
                      <a:r>
                        <a:rPr lang="zh-TW" sz="1400" u="sng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32.91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43.25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45.89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44.4</a:t>
                      </a:r>
                      <a:r>
                        <a:rPr lang="zh-TW" sz="1400" kern="100" dirty="0">
                          <a:effectLst/>
                        </a:rPr>
                        <a:t>％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4844207"/>
                  </a:ext>
                </a:extLst>
              </a:tr>
              <a:tr h="573469">
                <a:tc>
                  <a:txBody>
                    <a:bodyPr/>
                    <a:lstStyle/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前</a:t>
                      </a:r>
                      <a:r>
                        <a:rPr lang="en-US" sz="1400" kern="100" dirty="0">
                          <a:effectLst/>
                        </a:rPr>
                        <a:t>3</a:t>
                      </a:r>
                      <a:r>
                        <a:rPr lang="zh-TW" sz="1400" kern="100" dirty="0">
                          <a:effectLst/>
                        </a:rPr>
                        <a:t>志願</a:t>
                      </a:r>
                      <a:endParaRPr lang="zh-TW" sz="1200" kern="100" dirty="0">
                        <a:effectLst/>
                      </a:endParaRPr>
                    </a:p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錄取率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u="sng" kern="100">
                          <a:effectLst/>
                        </a:rPr>
                        <a:t>93.62</a:t>
                      </a:r>
                      <a:r>
                        <a:rPr lang="zh-TW" sz="1400" u="sng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81.3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70.94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73.31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75.45</a:t>
                      </a:r>
                      <a:r>
                        <a:rPr lang="zh-TW" sz="1400" kern="100" dirty="0">
                          <a:effectLst/>
                        </a:rPr>
                        <a:t>％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5859161"/>
                  </a:ext>
                </a:extLst>
              </a:tr>
            </a:tbl>
          </a:graphicData>
        </a:graphic>
      </p:graphicFrame>
      <p:sp>
        <p:nvSpPr>
          <p:cNvPr id="9" name="Shape 84"/>
          <p:cNvSpPr>
            <a:spLocks noChangeArrowheads="1"/>
          </p:cNvSpPr>
          <p:nvPr/>
        </p:nvSpPr>
        <p:spPr bwMode="auto">
          <a:xfrm>
            <a:off x="2411760" y="1876185"/>
            <a:ext cx="1291129" cy="390669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395536" y="1192233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學年度高級中等學校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都免試入學錄取資訊一覽表</a:t>
            </a:r>
            <a:endParaRPr kumimoji="0" lang="en-US" altLang="zh-TW" sz="2400" b="1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493206" y="5862071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註：本區第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志願錄取率及前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志願錄取率皆為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都中最高。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33166" y="726919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Oval 10"/>
          <p:cNvSpPr>
            <a:spLocks noChangeArrowheads="1"/>
          </p:cNvSpPr>
          <p:nvPr/>
        </p:nvSpPr>
        <p:spPr bwMode="auto">
          <a:xfrm>
            <a:off x="611188" y="3863975"/>
            <a:ext cx="7431087" cy="819150"/>
          </a:xfrm>
          <a:prstGeom prst="ellips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Oval 25">
            <a:extLst/>
          </p:cNvPr>
          <p:cNvSpPr>
            <a:spLocks noChangeArrowheads="1"/>
          </p:cNvSpPr>
          <p:nvPr/>
        </p:nvSpPr>
        <p:spPr bwMode="gray">
          <a:xfrm>
            <a:off x="3471863" y="3883025"/>
            <a:ext cx="1592262" cy="78105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5780" name="Oval 27"/>
          <p:cNvSpPr>
            <a:spLocks noChangeArrowheads="1"/>
          </p:cNvSpPr>
          <p:nvPr/>
        </p:nvSpPr>
        <p:spPr bwMode="gray">
          <a:xfrm>
            <a:off x="3549650" y="3884613"/>
            <a:ext cx="1435100" cy="781050"/>
          </a:xfrm>
          <a:prstGeom prst="ellipse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Oval 8"/>
          <p:cNvSpPr>
            <a:spLocks noChangeArrowheads="1"/>
          </p:cNvSpPr>
          <p:nvPr/>
        </p:nvSpPr>
        <p:spPr bwMode="gray">
          <a:xfrm>
            <a:off x="1042988" y="2492375"/>
            <a:ext cx="1141412" cy="1101725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100000">
                <a:srgbClr val="92D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藝術群</a:t>
            </a:r>
          </a:p>
        </p:txBody>
      </p:sp>
      <p:sp>
        <p:nvSpPr>
          <p:cNvPr id="45" name="Oval 5">
            <a:extLst/>
          </p:cNvPr>
          <p:cNvSpPr>
            <a:spLocks noChangeArrowheads="1"/>
          </p:cNvSpPr>
          <p:nvPr/>
        </p:nvSpPr>
        <p:spPr bwMode="gray">
          <a:xfrm>
            <a:off x="260350" y="34290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水產群</a:t>
            </a:r>
          </a:p>
        </p:txBody>
      </p:sp>
      <p:sp>
        <p:nvSpPr>
          <p:cNvPr id="46" name="Oval 5">
            <a:extLst/>
          </p:cNvPr>
          <p:cNvSpPr>
            <a:spLocks noChangeArrowheads="1"/>
          </p:cNvSpPr>
          <p:nvPr/>
        </p:nvSpPr>
        <p:spPr bwMode="gray">
          <a:xfrm>
            <a:off x="188913" y="45593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海事群</a:t>
            </a:r>
          </a:p>
        </p:txBody>
      </p:sp>
      <p:sp>
        <p:nvSpPr>
          <p:cNvPr id="51" name="Oval 9">
            <a:extLst/>
          </p:cNvPr>
          <p:cNvSpPr>
            <a:spLocks noChangeArrowheads="1"/>
          </p:cNvSpPr>
          <p:nvPr/>
        </p:nvSpPr>
        <p:spPr bwMode="gray">
          <a:xfrm>
            <a:off x="998538" y="534987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餐旅群</a:t>
            </a:r>
          </a:p>
        </p:txBody>
      </p:sp>
      <p:sp>
        <p:nvSpPr>
          <p:cNvPr id="52" name="Oval 5"/>
          <p:cNvSpPr>
            <a:spLocks noChangeArrowheads="1"/>
          </p:cNvSpPr>
          <p:nvPr/>
        </p:nvSpPr>
        <p:spPr bwMode="gray">
          <a:xfrm>
            <a:off x="2093913" y="5711825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家政群</a:t>
            </a:r>
          </a:p>
        </p:txBody>
      </p:sp>
      <p:sp>
        <p:nvSpPr>
          <p:cNvPr id="54" name="Oval 5">
            <a:extLst/>
          </p:cNvPr>
          <p:cNvSpPr>
            <a:spLocks noChangeArrowheads="1"/>
          </p:cNvSpPr>
          <p:nvPr/>
        </p:nvSpPr>
        <p:spPr bwMode="gray">
          <a:xfrm>
            <a:off x="3367088" y="5856288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食品群</a:t>
            </a:r>
          </a:p>
        </p:txBody>
      </p:sp>
      <p:sp>
        <p:nvSpPr>
          <p:cNvPr id="55" name="Oval 5">
            <a:extLst/>
          </p:cNvPr>
          <p:cNvSpPr>
            <a:spLocks noChangeArrowheads="1"/>
          </p:cNvSpPr>
          <p:nvPr/>
        </p:nvSpPr>
        <p:spPr bwMode="gray">
          <a:xfrm>
            <a:off x="7029450" y="45085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C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外語群</a:t>
            </a:r>
          </a:p>
        </p:txBody>
      </p:sp>
      <p:sp>
        <p:nvSpPr>
          <p:cNvPr id="75788" name="矩形 11"/>
          <p:cNvSpPr>
            <a:spLocks noChangeArrowheads="1"/>
          </p:cNvSpPr>
          <p:nvPr/>
        </p:nvSpPr>
        <p:spPr bwMode="auto">
          <a:xfrm>
            <a:off x="0" y="790575"/>
            <a:ext cx="9144000" cy="838200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認識職業學校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群別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5789" name="群組 1"/>
          <p:cNvGrpSpPr>
            <a:grpSpLocks/>
          </p:cNvGrpSpPr>
          <p:nvPr/>
        </p:nvGrpSpPr>
        <p:grpSpPr bwMode="auto">
          <a:xfrm>
            <a:off x="1266825" y="2660650"/>
            <a:ext cx="6364288" cy="3222625"/>
            <a:chOff x="1267252" y="2659875"/>
            <a:chExt cx="6363198" cy="3222740"/>
          </a:xfrm>
        </p:grpSpPr>
        <p:sp>
          <p:nvSpPr>
            <p:cNvPr id="75798" name="AutoShape 6"/>
            <p:cNvSpPr>
              <a:spLocks noChangeArrowheads="1"/>
            </p:cNvSpPr>
            <p:nvPr/>
          </p:nvSpPr>
          <p:spPr bwMode="gray">
            <a:xfrm rot="-9207706">
              <a:off x="2047621" y="3669885"/>
              <a:ext cx="1245521" cy="216332"/>
            </a:xfrm>
            <a:prstGeom prst="rightArrow">
              <a:avLst>
                <a:gd name="adj1" fmla="val 35167"/>
                <a:gd name="adj2" fmla="val 111018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799" name="Oval 26"/>
            <p:cNvSpPr>
              <a:spLocks noChangeArrowheads="1"/>
            </p:cNvSpPr>
            <p:nvPr/>
          </p:nvSpPr>
          <p:spPr bwMode="gray">
            <a:xfrm>
              <a:off x="3484610" y="3853718"/>
              <a:ext cx="1593577" cy="781077"/>
            </a:xfrm>
            <a:prstGeom prst="ellipse">
              <a:avLst/>
            </a:pr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75800" name="Group 28"/>
            <p:cNvGrpSpPr>
              <a:grpSpLocks/>
            </p:cNvGrpSpPr>
            <p:nvPr/>
          </p:nvGrpSpPr>
          <p:grpSpPr bwMode="auto">
            <a:xfrm>
              <a:off x="3574119" y="3431790"/>
              <a:ext cx="1387420" cy="1684077"/>
              <a:chOff x="4166" y="1706"/>
              <a:chExt cx="1252" cy="1252"/>
            </a:xfrm>
          </p:grpSpPr>
          <p:sp>
            <p:nvSpPr>
              <p:cNvPr id="75816" name="Oval 2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7" name="Oval 3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8" name="Oval 3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75801" name="Text Box 33"/>
            <p:cNvSpPr txBox="1">
              <a:spLocks noChangeArrowheads="1"/>
            </p:cNvSpPr>
            <p:nvPr/>
          </p:nvSpPr>
          <p:spPr bwMode="gray">
            <a:xfrm>
              <a:off x="3767136" y="3790215"/>
              <a:ext cx="996780" cy="1066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職業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學校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2" name="AutoShape 6"/>
            <p:cNvSpPr>
              <a:spLocks noChangeArrowheads="1"/>
            </p:cNvSpPr>
            <p:nvPr/>
          </p:nvSpPr>
          <p:spPr bwMode="gray">
            <a:xfrm rot="-10468005">
              <a:off x="1398992" y="4042637"/>
              <a:ext cx="1739602" cy="261946"/>
            </a:xfrm>
            <a:prstGeom prst="rightArrow">
              <a:avLst>
                <a:gd name="adj1" fmla="val 35167"/>
                <a:gd name="adj2" fmla="val 11102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3" name="AutoShape 6"/>
            <p:cNvSpPr>
              <a:spLocks noChangeArrowheads="1"/>
            </p:cNvSpPr>
            <p:nvPr/>
          </p:nvSpPr>
          <p:spPr bwMode="gray">
            <a:xfrm rot="9949800">
              <a:off x="1267252" y="4542717"/>
              <a:ext cx="1963402" cy="306399"/>
            </a:xfrm>
            <a:prstGeom prst="rightArrow">
              <a:avLst>
                <a:gd name="adj1" fmla="val 35167"/>
                <a:gd name="adj2" fmla="val 11104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4" name="AutoShape 6"/>
            <p:cNvSpPr>
              <a:spLocks noChangeArrowheads="1"/>
            </p:cNvSpPr>
            <p:nvPr/>
          </p:nvSpPr>
          <p:spPr bwMode="gray">
            <a:xfrm rot="8936425">
              <a:off x="1862463" y="5057086"/>
              <a:ext cx="1557070" cy="228608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5" name="AutoShape 6"/>
            <p:cNvSpPr>
              <a:spLocks noChangeArrowheads="1"/>
            </p:cNvSpPr>
            <p:nvPr/>
          </p:nvSpPr>
          <p:spPr bwMode="gray">
            <a:xfrm rot="7382279">
              <a:off x="2746457" y="5295249"/>
              <a:ext cx="885857" cy="288876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6" name="AutoShape 6"/>
            <p:cNvSpPr>
              <a:spLocks noChangeArrowheads="1"/>
            </p:cNvSpPr>
            <p:nvPr/>
          </p:nvSpPr>
          <p:spPr bwMode="gray">
            <a:xfrm rot="6056444">
              <a:off x="3757558" y="5436546"/>
              <a:ext cx="535006" cy="32538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7" name="AutoShape 6"/>
            <p:cNvSpPr>
              <a:spLocks noChangeArrowheads="1"/>
            </p:cNvSpPr>
            <p:nvPr/>
          </p:nvSpPr>
          <p:spPr bwMode="gray">
            <a:xfrm rot="3102181">
              <a:off x="4716250" y="5334940"/>
              <a:ext cx="473092" cy="307922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8" name="AutoShape 6"/>
            <p:cNvSpPr>
              <a:spLocks noChangeArrowheads="1"/>
            </p:cNvSpPr>
            <p:nvPr/>
          </p:nvSpPr>
          <p:spPr bwMode="gray">
            <a:xfrm rot="2067505">
              <a:off x="5043268" y="4984058"/>
              <a:ext cx="1211055" cy="334975"/>
            </a:xfrm>
            <a:prstGeom prst="rightArrow">
              <a:avLst>
                <a:gd name="adj1" fmla="val 35167"/>
                <a:gd name="adj2" fmla="val 11102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9" name="AutoShape 6"/>
            <p:cNvSpPr>
              <a:spLocks noChangeArrowheads="1"/>
            </p:cNvSpPr>
            <p:nvPr/>
          </p:nvSpPr>
          <p:spPr bwMode="gray">
            <a:xfrm rot="871503">
              <a:off x="5286114" y="4450639"/>
              <a:ext cx="1841185" cy="306399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0" name="AutoShape 6"/>
            <p:cNvSpPr>
              <a:spLocks noChangeArrowheads="1"/>
            </p:cNvSpPr>
            <p:nvPr/>
          </p:nvSpPr>
          <p:spPr bwMode="gray">
            <a:xfrm>
              <a:off x="5314684" y="3917220"/>
              <a:ext cx="2315766" cy="327037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1" name="AutoShape 6"/>
            <p:cNvSpPr>
              <a:spLocks noChangeArrowheads="1"/>
            </p:cNvSpPr>
            <p:nvPr/>
          </p:nvSpPr>
          <p:spPr bwMode="gray">
            <a:xfrm rot="-909172">
              <a:off x="5263892" y="3488580"/>
              <a:ext cx="1696747" cy="361963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2" name="AutoShape 6"/>
            <p:cNvSpPr>
              <a:spLocks noChangeArrowheads="1"/>
            </p:cNvSpPr>
            <p:nvPr/>
          </p:nvSpPr>
          <p:spPr bwMode="gray">
            <a:xfrm rot="-2102198">
              <a:off x="5071838" y="3139317"/>
              <a:ext cx="1011064" cy="301636"/>
            </a:xfrm>
            <a:prstGeom prst="rightArrow">
              <a:avLst>
                <a:gd name="adj1" fmla="val 35167"/>
                <a:gd name="adj2" fmla="val 11103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3" name="AutoShape 6"/>
            <p:cNvSpPr>
              <a:spLocks noChangeArrowheads="1"/>
            </p:cNvSpPr>
            <p:nvPr/>
          </p:nvSpPr>
          <p:spPr bwMode="gray">
            <a:xfrm rot="-3694956">
              <a:off x="4653541" y="2787709"/>
              <a:ext cx="598509" cy="34284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4" name="AutoShape 6"/>
            <p:cNvSpPr>
              <a:spLocks noChangeArrowheads="1"/>
            </p:cNvSpPr>
            <p:nvPr/>
          </p:nvSpPr>
          <p:spPr bwMode="gray">
            <a:xfrm rot="-6332387">
              <a:off x="3813108" y="2767869"/>
              <a:ext cx="563583" cy="385697"/>
            </a:xfrm>
            <a:prstGeom prst="rightArrow">
              <a:avLst>
                <a:gd name="adj1" fmla="val 35167"/>
                <a:gd name="adj2" fmla="val 111031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5" name="AutoShape 6"/>
            <p:cNvSpPr>
              <a:spLocks noChangeArrowheads="1"/>
            </p:cNvSpPr>
            <p:nvPr/>
          </p:nvSpPr>
          <p:spPr bwMode="gray">
            <a:xfrm rot="-7860206">
              <a:off x="2945678" y="3086171"/>
              <a:ext cx="650898" cy="350778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gray">
          <a:xfrm>
            <a:off x="4645025" y="1628775"/>
            <a:ext cx="1079500" cy="11033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7030A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電機與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電子群</a:t>
            </a:r>
          </a:p>
        </p:txBody>
      </p:sp>
      <p:sp>
        <p:nvSpPr>
          <p:cNvPr id="39" name="Oval 9">
            <a:extLst/>
          </p:cNvPr>
          <p:cNvSpPr>
            <a:spLocks noChangeArrowheads="1"/>
          </p:cNvSpPr>
          <p:nvPr/>
        </p:nvSpPr>
        <p:spPr bwMode="gray">
          <a:xfrm>
            <a:off x="5795963" y="1989138"/>
            <a:ext cx="1079500" cy="1103312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土木與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建築群</a:t>
            </a:r>
          </a:p>
        </p:txBody>
      </p:sp>
      <p:sp>
        <p:nvSpPr>
          <p:cNvPr id="43" name="Oval 7"/>
          <p:cNvSpPr>
            <a:spLocks noChangeArrowheads="1"/>
          </p:cNvSpPr>
          <p:nvPr/>
        </p:nvSpPr>
        <p:spPr bwMode="gray">
          <a:xfrm>
            <a:off x="6815138" y="2614613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化工群</a:t>
            </a:r>
          </a:p>
        </p:txBody>
      </p:sp>
      <p:sp>
        <p:nvSpPr>
          <p:cNvPr id="53" name="Oval 9">
            <a:extLst/>
          </p:cNvPr>
          <p:cNvSpPr>
            <a:spLocks noChangeArrowheads="1"/>
          </p:cNvSpPr>
          <p:nvPr/>
        </p:nvSpPr>
        <p:spPr bwMode="gray">
          <a:xfrm>
            <a:off x="7596188" y="3429000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商業與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管理群</a:t>
            </a:r>
          </a:p>
        </p:txBody>
      </p:sp>
      <p:sp>
        <p:nvSpPr>
          <p:cNvPr id="50" name="Oval 9"/>
          <p:cNvSpPr>
            <a:spLocks noChangeArrowheads="1"/>
          </p:cNvSpPr>
          <p:nvPr/>
        </p:nvSpPr>
        <p:spPr bwMode="gray">
          <a:xfrm>
            <a:off x="4775200" y="566102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農業群</a:t>
            </a:r>
          </a:p>
        </p:txBody>
      </p:sp>
      <p:sp>
        <p:nvSpPr>
          <p:cNvPr id="48" name="Oval 9">
            <a:extLst/>
          </p:cNvPr>
          <p:cNvSpPr>
            <a:spLocks noChangeArrowheads="1"/>
          </p:cNvSpPr>
          <p:nvPr/>
        </p:nvSpPr>
        <p:spPr bwMode="gray">
          <a:xfrm>
            <a:off x="6013450" y="522922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設計群</a:t>
            </a:r>
          </a:p>
        </p:txBody>
      </p:sp>
      <p:sp>
        <p:nvSpPr>
          <p:cNvPr id="41" name="Oval 6">
            <a:extLst/>
          </p:cNvPr>
          <p:cNvSpPr>
            <a:spLocks noChangeArrowheads="1"/>
          </p:cNvSpPr>
          <p:nvPr/>
        </p:nvSpPr>
        <p:spPr bwMode="gray">
          <a:xfrm>
            <a:off x="3359150" y="1628775"/>
            <a:ext cx="1141413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動力</a:t>
            </a:r>
            <a:endParaRPr lang="en-US" altLang="zh-TW" sz="24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  <p:sp>
        <p:nvSpPr>
          <p:cNvPr id="42" name="Oval 6">
            <a:extLst/>
          </p:cNvPr>
          <p:cNvSpPr>
            <a:spLocks noChangeArrowheads="1"/>
          </p:cNvSpPr>
          <p:nvPr/>
        </p:nvSpPr>
        <p:spPr bwMode="gray">
          <a:xfrm>
            <a:off x="2135188" y="2039938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D6009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51" grpId="0" animBg="1"/>
      <p:bldP spid="52" grpId="0" animBg="1"/>
      <p:bldP spid="54" grpId="0" animBg="1"/>
      <p:bldP spid="55" grpId="0" animBg="1"/>
      <p:bldP spid="40" grpId="0" animBg="1"/>
      <p:bldP spid="39" grpId="0" animBg="1"/>
      <p:bldP spid="43" grpId="0" animBg="1"/>
      <p:bldP spid="53" grpId="0" animBg="1"/>
      <p:bldP spid="50" grpId="0" animBg="1"/>
      <p:bldP spid="48" grpId="0" animBg="1"/>
      <p:bldP spid="41" grpId="0" animBg="1"/>
      <p:bldP spid="4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矩形 11"/>
          <p:cNvSpPr>
            <a:spLocks noChangeArrowheads="1"/>
          </p:cNvSpPr>
          <p:nvPr/>
        </p:nvSpPr>
        <p:spPr bwMode="auto">
          <a:xfrm>
            <a:off x="0" y="785813"/>
            <a:ext cx="9144000" cy="785812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⊙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認識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升學進路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sz="26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6803" name="矩形 10"/>
          <p:cNvSpPr>
            <a:spLocks noChangeArrowheads="1"/>
          </p:cNvSpPr>
          <p:nvPr/>
        </p:nvSpPr>
        <p:spPr bwMode="auto">
          <a:xfrm>
            <a:off x="2411413" y="6143625"/>
            <a:ext cx="4451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TW" altLang="zh-TW" sz="2800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國中畢業生升學進路階梯圖</a:t>
            </a:r>
            <a:endParaRPr lang="zh-TW" altLang="en-US" sz="2800" b="1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6804" name="圖片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96238" y="2266950"/>
            <a:ext cx="9683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群組 62"/>
          <p:cNvGrpSpPr>
            <a:grpSpLocks/>
          </p:cNvGrpSpPr>
          <p:nvPr/>
        </p:nvGrpSpPr>
        <p:grpSpPr bwMode="auto">
          <a:xfrm>
            <a:off x="1031875" y="1428750"/>
            <a:ext cx="7356475" cy="4592638"/>
            <a:chOff x="468313" y="1460500"/>
            <a:chExt cx="8223250" cy="5186363"/>
          </a:xfrm>
        </p:grpSpPr>
        <p:grpSp>
          <p:nvGrpSpPr>
            <p:cNvPr id="76806" name="群組 49"/>
            <p:cNvGrpSpPr>
              <a:grpSpLocks/>
            </p:cNvGrpSpPr>
            <p:nvPr/>
          </p:nvGrpSpPr>
          <p:grpSpPr bwMode="auto">
            <a:xfrm>
              <a:off x="468313" y="1460500"/>
              <a:ext cx="8223250" cy="5186363"/>
              <a:chOff x="33757" y="487870"/>
              <a:chExt cx="9002739" cy="5920028"/>
            </a:xfrm>
          </p:grpSpPr>
          <p:pic>
            <p:nvPicPr>
              <p:cNvPr id="76815" name="Picture 2" descr="041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644612" y="3953801"/>
                <a:ext cx="3763592" cy="1888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" name="矩形 69">
                <a:extLst/>
              </p:cNvPr>
              <p:cNvSpPr/>
              <p:nvPr/>
            </p:nvSpPr>
            <p:spPr bwMode="auto">
              <a:xfrm>
                <a:off x="35700" y="5904501"/>
                <a:ext cx="4464457" cy="503397"/>
              </a:xfrm>
              <a:prstGeom prst="rect">
                <a:avLst/>
              </a:prstGeom>
              <a:gradFill>
                <a:gsLst>
                  <a:gs pos="0">
                    <a:srgbClr val="FFFF00"/>
                  </a:gs>
                  <a:gs pos="100000">
                    <a:srgbClr val="FFC000"/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進高中</a:t>
                </a:r>
              </a:p>
            </p:txBody>
          </p:sp>
          <p:sp>
            <p:nvSpPr>
              <p:cNvPr id="71" name="矩形 70">
                <a:extLst/>
              </p:cNvPr>
              <p:cNvSpPr/>
              <p:nvPr/>
            </p:nvSpPr>
            <p:spPr bwMode="auto">
              <a:xfrm>
                <a:off x="4500157" y="5904501"/>
                <a:ext cx="4536339" cy="503397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選技職</a:t>
                </a:r>
              </a:p>
            </p:txBody>
          </p:sp>
          <p:sp>
            <p:nvSpPr>
              <p:cNvPr id="72" name="向上箭號 2">
                <a:extLst/>
              </p:cNvPr>
              <p:cNvSpPr/>
              <p:nvPr/>
            </p:nvSpPr>
            <p:spPr bwMode="auto">
              <a:xfrm>
                <a:off x="3363644" y="1484432"/>
                <a:ext cx="2271084" cy="4393466"/>
              </a:xfrm>
              <a:custGeom>
                <a:avLst/>
                <a:gdLst>
                  <a:gd name="connsiteX0" fmla="*/ 0 w 2592288"/>
                  <a:gd name="connsiteY0" fmla="*/ 1246709 h 4392488"/>
                  <a:gd name="connsiteX1" fmla="*/ 1296144 w 2592288"/>
                  <a:gd name="connsiteY1" fmla="*/ 0 h 4392488"/>
                  <a:gd name="connsiteX2" fmla="*/ 2592288 w 2592288"/>
                  <a:gd name="connsiteY2" fmla="*/ 1246709 h 4392488"/>
                  <a:gd name="connsiteX3" fmla="*/ 1944216 w 2592288"/>
                  <a:gd name="connsiteY3" fmla="*/ 1246709 h 4392488"/>
                  <a:gd name="connsiteX4" fmla="*/ 1944216 w 2592288"/>
                  <a:gd name="connsiteY4" fmla="*/ 4392488 h 4392488"/>
                  <a:gd name="connsiteX5" fmla="*/ 648072 w 2592288"/>
                  <a:gd name="connsiteY5" fmla="*/ 4392488 h 4392488"/>
                  <a:gd name="connsiteX6" fmla="*/ 648072 w 2592288"/>
                  <a:gd name="connsiteY6" fmla="*/ 1246709 h 4392488"/>
                  <a:gd name="connsiteX7" fmla="*/ 0 w 2592288"/>
                  <a:gd name="connsiteY7" fmla="*/ 1246709 h 4392488"/>
                  <a:gd name="connsiteX0" fmla="*/ 0 w 2431650"/>
                  <a:gd name="connsiteY0" fmla="*/ 1259066 h 4392488"/>
                  <a:gd name="connsiteX1" fmla="*/ 1135506 w 2431650"/>
                  <a:gd name="connsiteY1" fmla="*/ 0 h 4392488"/>
                  <a:gd name="connsiteX2" fmla="*/ 2431650 w 2431650"/>
                  <a:gd name="connsiteY2" fmla="*/ 1246709 h 4392488"/>
                  <a:gd name="connsiteX3" fmla="*/ 1783578 w 2431650"/>
                  <a:gd name="connsiteY3" fmla="*/ 1246709 h 4392488"/>
                  <a:gd name="connsiteX4" fmla="*/ 1783578 w 2431650"/>
                  <a:gd name="connsiteY4" fmla="*/ 4392488 h 4392488"/>
                  <a:gd name="connsiteX5" fmla="*/ 487434 w 2431650"/>
                  <a:gd name="connsiteY5" fmla="*/ 4392488 h 4392488"/>
                  <a:gd name="connsiteX6" fmla="*/ 487434 w 2431650"/>
                  <a:gd name="connsiteY6" fmla="*/ 1246709 h 4392488"/>
                  <a:gd name="connsiteX7" fmla="*/ 0 w 2431650"/>
                  <a:gd name="connsiteY7" fmla="*/ 1259066 h 4392488"/>
                  <a:gd name="connsiteX0" fmla="*/ 0 w 2308082"/>
                  <a:gd name="connsiteY0" fmla="*/ 1259066 h 4392488"/>
                  <a:gd name="connsiteX1" fmla="*/ 1135506 w 2308082"/>
                  <a:gd name="connsiteY1" fmla="*/ 0 h 4392488"/>
                  <a:gd name="connsiteX2" fmla="*/ 2308082 w 2308082"/>
                  <a:gd name="connsiteY2" fmla="*/ 1259066 h 4392488"/>
                  <a:gd name="connsiteX3" fmla="*/ 1783578 w 2308082"/>
                  <a:gd name="connsiteY3" fmla="*/ 1246709 h 4392488"/>
                  <a:gd name="connsiteX4" fmla="*/ 1783578 w 2308082"/>
                  <a:gd name="connsiteY4" fmla="*/ 4392488 h 4392488"/>
                  <a:gd name="connsiteX5" fmla="*/ 487434 w 2308082"/>
                  <a:gd name="connsiteY5" fmla="*/ 4392488 h 4392488"/>
                  <a:gd name="connsiteX6" fmla="*/ 487434 w 2308082"/>
                  <a:gd name="connsiteY6" fmla="*/ 1246709 h 4392488"/>
                  <a:gd name="connsiteX7" fmla="*/ 0 w 2308082"/>
                  <a:gd name="connsiteY7" fmla="*/ 1259066 h 4392488"/>
                  <a:gd name="connsiteX0" fmla="*/ 0 w 2271012"/>
                  <a:gd name="connsiteY0" fmla="*/ 1259066 h 4392488"/>
                  <a:gd name="connsiteX1" fmla="*/ 1135506 w 2271012"/>
                  <a:gd name="connsiteY1" fmla="*/ 0 h 4392488"/>
                  <a:gd name="connsiteX2" fmla="*/ 2271012 w 2271012"/>
                  <a:gd name="connsiteY2" fmla="*/ 1246709 h 4392488"/>
                  <a:gd name="connsiteX3" fmla="*/ 1783578 w 2271012"/>
                  <a:gd name="connsiteY3" fmla="*/ 1246709 h 4392488"/>
                  <a:gd name="connsiteX4" fmla="*/ 1783578 w 2271012"/>
                  <a:gd name="connsiteY4" fmla="*/ 4392488 h 4392488"/>
                  <a:gd name="connsiteX5" fmla="*/ 487434 w 2271012"/>
                  <a:gd name="connsiteY5" fmla="*/ 4392488 h 4392488"/>
                  <a:gd name="connsiteX6" fmla="*/ 487434 w 2271012"/>
                  <a:gd name="connsiteY6" fmla="*/ 1246709 h 4392488"/>
                  <a:gd name="connsiteX7" fmla="*/ 0 w 2271012"/>
                  <a:gd name="connsiteY7" fmla="*/ 1259066 h 439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1012" h="4392488">
                    <a:moveTo>
                      <a:pt x="0" y="1259066"/>
                    </a:moveTo>
                    <a:lnTo>
                      <a:pt x="1135506" y="0"/>
                    </a:lnTo>
                    <a:lnTo>
                      <a:pt x="2271012" y="1246709"/>
                    </a:lnTo>
                    <a:lnTo>
                      <a:pt x="1783578" y="1246709"/>
                    </a:lnTo>
                    <a:lnTo>
                      <a:pt x="1783578" y="4392488"/>
                    </a:lnTo>
                    <a:lnTo>
                      <a:pt x="487434" y="4392488"/>
                    </a:lnTo>
                    <a:lnTo>
                      <a:pt x="487434" y="1246709"/>
                    </a:lnTo>
                    <a:lnTo>
                      <a:pt x="0" y="1259066"/>
                    </a:lnTo>
                    <a:close/>
                  </a:path>
                </a:pathLst>
              </a:custGeom>
              <a:solidFill>
                <a:srgbClr val="FFCCFF"/>
              </a:solidFill>
              <a:ln w="38100" cap="flat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（博士班）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（碩士班）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zh-TW" altLang="en-US" sz="1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19" name="矩形 3"/>
              <p:cNvSpPr>
                <a:spLocks noChangeArrowheads="1"/>
              </p:cNvSpPr>
              <p:nvPr/>
            </p:nvSpPr>
            <p:spPr bwMode="auto">
              <a:xfrm>
                <a:off x="2627784" y="3573016"/>
                <a:ext cx="1184495" cy="2304256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6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軍警學校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0" name="矩形 7"/>
              <p:cNvSpPr>
                <a:spLocks noChangeArrowheads="1"/>
              </p:cNvSpPr>
              <p:nvPr/>
            </p:nvSpPr>
            <p:spPr bwMode="auto">
              <a:xfrm>
                <a:off x="5184068" y="3573017"/>
                <a:ext cx="1224136" cy="2330822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軍警校院</a:t>
                </a:r>
              </a:p>
            </p:txBody>
          </p:sp>
          <p:sp>
            <p:nvSpPr>
              <p:cNvPr id="75" name="矩形 74">
                <a:extLst/>
              </p:cNvPr>
              <p:cNvSpPr/>
              <p:nvPr/>
            </p:nvSpPr>
            <p:spPr bwMode="auto">
              <a:xfrm>
                <a:off x="1403402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普通高中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（學術學程）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單科高中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實驗高中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" name="矩形 75">
                <a:extLst/>
              </p:cNvPr>
              <p:cNvSpPr/>
              <p:nvPr/>
            </p:nvSpPr>
            <p:spPr bwMode="auto">
              <a:xfrm>
                <a:off x="179464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7" name="矩形 76">
                <a:extLst/>
              </p:cNvPr>
              <p:cNvSpPr/>
              <p:nvPr/>
            </p:nvSpPr>
            <p:spPr bwMode="auto">
              <a:xfrm>
                <a:off x="6442915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（專門學程）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實用技能學程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建教合作班</a:t>
                </a:r>
              </a:p>
            </p:txBody>
          </p:sp>
          <p:sp>
            <p:nvSpPr>
              <p:cNvPr id="78" name="矩形 77">
                <a:extLst/>
              </p:cNvPr>
              <p:cNvSpPr/>
              <p:nvPr/>
            </p:nvSpPr>
            <p:spPr bwMode="auto">
              <a:xfrm>
                <a:off x="7668795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5" name="矩形 13"/>
              <p:cNvSpPr>
                <a:spLocks noChangeArrowheads="1"/>
              </p:cNvSpPr>
              <p:nvPr/>
            </p:nvSpPr>
            <p:spPr bwMode="auto">
              <a:xfrm>
                <a:off x="179512" y="4351711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grpSp>
            <p:nvGrpSpPr>
              <p:cNvPr id="76826" name="群組 16"/>
              <p:cNvGrpSpPr>
                <a:grpSpLocks/>
              </p:cNvGrpSpPr>
              <p:nvPr/>
            </p:nvGrpSpPr>
            <p:grpSpPr bwMode="auto">
              <a:xfrm>
                <a:off x="33757" y="3476427"/>
                <a:ext cx="3780085" cy="2438008"/>
                <a:chOff x="33757" y="3476427"/>
                <a:chExt cx="3780085" cy="2438008"/>
              </a:xfrm>
            </p:grpSpPr>
            <p:sp>
              <p:nvSpPr>
                <p:cNvPr id="76848" name="矩形 1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9" name="矩形 18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0" name="矩形 19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1" name="矩形 20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2" name="矩形 21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3" name="矩形 22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76827" name="群組 24"/>
              <p:cNvGrpSpPr>
                <a:grpSpLocks/>
              </p:cNvGrpSpPr>
              <p:nvPr/>
            </p:nvGrpSpPr>
            <p:grpSpPr bwMode="auto">
              <a:xfrm flipH="1">
                <a:off x="5184067" y="3476427"/>
                <a:ext cx="3812043" cy="2438008"/>
                <a:chOff x="33757" y="3476427"/>
                <a:chExt cx="3780085" cy="2438008"/>
              </a:xfrm>
            </p:grpSpPr>
            <p:sp>
              <p:nvSpPr>
                <p:cNvPr id="76842" name="矩形 2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3" name="矩形 26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4" name="矩形 27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5" name="矩形 28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6" name="矩形 29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7" name="矩形 30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76828" name="直角三角形 17"/>
              <p:cNvSpPr>
                <a:spLocks noChangeArrowheads="1"/>
              </p:cNvSpPr>
              <p:nvPr/>
            </p:nvSpPr>
            <p:spPr bwMode="auto">
              <a:xfrm>
                <a:off x="6588224" y="3921919"/>
                <a:ext cx="216024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9" name="直角三角形 32"/>
              <p:cNvSpPr>
                <a:spLocks noChangeArrowheads="1"/>
              </p:cNvSpPr>
              <p:nvPr/>
            </p:nvSpPr>
            <p:spPr bwMode="auto">
              <a:xfrm flipH="1">
                <a:off x="2195735" y="3922133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0" name="直角三角形 33"/>
              <p:cNvSpPr>
                <a:spLocks noChangeArrowheads="1"/>
              </p:cNvSpPr>
              <p:nvPr/>
            </p:nvSpPr>
            <p:spPr bwMode="auto">
              <a:xfrm flipH="1">
                <a:off x="988462" y="4766296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1" name="直角三角形 34"/>
              <p:cNvSpPr>
                <a:spLocks noChangeArrowheads="1"/>
              </p:cNvSpPr>
              <p:nvPr/>
            </p:nvSpPr>
            <p:spPr bwMode="auto">
              <a:xfrm>
                <a:off x="7812359" y="4769874"/>
                <a:ext cx="218457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2" name="矩形 35"/>
              <p:cNvSpPr>
                <a:spLocks noChangeArrowheads="1"/>
              </p:cNvSpPr>
              <p:nvPr/>
            </p:nvSpPr>
            <p:spPr bwMode="auto">
              <a:xfrm>
                <a:off x="1331639" y="3429000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高中</a:t>
                </a:r>
              </a:p>
            </p:txBody>
          </p:sp>
          <p:sp>
            <p:nvSpPr>
              <p:cNvPr id="76833" name="矩形 36"/>
              <p:cNvSpPr>
                <a:spLocks noChangeArrowheads="1"/>
              </p:cNvSpPr>
              <p:nvPr/>
            </p:nvSpPr>
            <p:spPr bwMode="auto">
              <a:xfrm>
                <a:off x="2509910" y="2759945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</a:p>
            </p:txBody>
          </p:sp>
          <p:sp>
            <p:nvSpPr>
              <p:cNvPr id="76834" name="矩形 37"/>
              <p:cNvSpPr>
                <a:spLocks noChangeArrowheads="1"/>
              </p:cNvSpPr>
              <p:nvPr/>
            </p:nvSpPr>
            <p:spPr bwMode="auto">
              <a:xfrm>
                <a:off x="7956376" y="4365104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sp>
            <p:nvSpPr>
              <p:cNvPr id="76835" name="矩形 38"/>
              <p:cNvSpPr>
                <a:spLocks noChangeArrowheads="1"/>
              </p:cNvSpPr>
              <p:nvPr/>
            </p:nvSpPr>
            <p:spPr bwMode="auto">
              <a:xfrm>
                <a:off x="6804248" y="3442392"/>
                <a:ext cx="864096" cy="634679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</a:p>
            </p:txBody>
          </p:sp>
          <p:sp>
            <p:nvSpPr>
              <p:cNvPr id="76836" name="矩形 39"/>
              <p:cNvSpPr>
                <a:spLocks noChangeArrowheads="1"/>
              </p:cNvSpPr>
              <p:nvPr/>
            </p:nvSpPr>
            <p:spPr bwMode="auto">
              <a:xfrm>
                <a:off x="5652120" y="2773338"/>
                <a:ext cx="864096" cy="655662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</a:p>
            </p:txBody>
          </p:sp>
          <p:sp>
            <p:nvSpPr>
              <p:cNvPr id="76837" name="矩形 40"/>
              <p:cNvSpPr>
                <a:spLocks noChangeArrowheads="1"/>
              </p:cNvSpPr>
              <p:nvPr/>
            </p:nvSpPr>
            <p:spPr bwMode="auto">
              <a:xfrm>
                <a:off x="3904889" y="844662"/>
                <a:ext cx="119020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研究所</a:t>
                </a:r>
              </a:p>
            </p:txBody>
          </p:sp>
          <p:grpSp>
            <p:nvGrpSpPr>
              <p:cNvPr id="76838" name="群組 41"/>
              <p:cNvGrpSpPr>
                <a:grpSpLocks/>
              </p:cNvGrpSpPr>
              <p:nvPr/>
            </p:nvGrpSpPr>
            <p:grpSpPr bwMode="auto">
              <a:xfrm rot="-1116729">
                <a:off x="233223" y="487870"/>
                <a:ext cx="8505043" cy="4119887"/>
                <a:chOff x="-1097941" y="1152808"/>
                <a:chExt cx="6198322" cy="4200461"/>
              </a:xfrm>
            </p:grpSpPr>
            <p:sp>
              <p:nvSpPr>
                <p:cNvPr id="93" name="圖案 92">
                  <a:extLst/>
                </p:cNvPr>
                <p:cNvSpPr/>
                <p:nvPr/>
              </p:nvSpPr>
              <p:spPr>
                <a:xfrm rot="474396">
                  <a:off x="-1097647" y="1150812"/>
                  <a:ext cx="2472068" cy="2286638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94" name="手繪多邊形 93">
                  <a:extLst/>
                </p:cNvPr>
                <p:cNvSpPr/>
                <p:nvPr/>
              </p:nvSpPr>
              <p:spPr>
                <a:xfrm>
                  <a:off x="-513477" y="1254253"/>
                  <a:ext cx="1645214" cy="650941"/>
                </a:xfrm>
                <a:custGeom>
                  <a:avLst/>
                  <a:gdLst>
                    <a:gd name="connsiteX0" fmla="*/ 0 w 1654048"/>
                    <a:gd name="connsiteY0" fmla="*/ 0 h 650240"/>
                    <a:gd name="connsiteX1" fmla="*/ 1654048 w 1654048"/>
                    <a:gd name="connsiteY1" fmla="*/ 0 h 650240"/>
                    <a:gd name="connsiteX2" fmla="*/ 1654048 w 1654048"/>
                    <a:gd name="connsiteY2" fmla="*/ 650240 h 650240"/>
                    <a:gd name="connsiteX3" fmla="*/ 0 w 1654048"/>
                    <a:gd name="connsiteY3" fmla="*/ 650240 h 650240"/>
                    <a:gd name="connsiteX4" fmla="*/ 0 w 1654048"/>
                    <a:gd name="connsiteY4" fmla="*/ 0 h 65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4048" h="650240">
                      <a:moveTo>
                        <a:pt x="0" y="0"/>
                      </a:moveTo>
                      <a:lnTo>
                        <a:pt x="1654048" y="0"/>
                      </a:lnTo>
                      <a:lnTo>
                        <a:pt x="1654048" y="650240"/>
                      </a:lnTo>
                      <a:lnTo>
                        <a:pt x="0" y="6502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45720" rIns="45720" spcCol="1270" anchor="b"/>
                <a:lstStyle/>
                <a:p>
                  <a:pPr algn="ctr" defTabSz="1600200" eaLnBrk="1" hangingPunct="1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TW" altLang="en-US" sz="3600" dirty="0"/>
                </a:p>
              </p:txBody>
            </p:sp>
            <p:sp>
              <p:nvSpPr>
                <p:cNvPr id="95" name="圖案 94">
                  <a:extLst/>
                </p:cNvPr>
                <p:cNvSpPr/>
                <p:nvPr/>
              </p:nvSpPr>
              <p:spPr>
                <a:xfrm rot="1561976" flipH="1">
                  <a:off x="2627634" y="2861913"/>
                  <a:ext cx="2433841" cy="2430596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  <p:sp>
          <p:nvSpPr>
            <p:cNvPr id="65" name="向右箭號 64">
              <a:extLst/>
            </p:cNvPr>
            <p:cNvSpPr/>
            <p:nvPr/>
          </p:nvSpPr>
          <p:spPr bwMode="auto">
            <a:xfrm>
              <a:off x="470088" y="6247084"/>
              <a:ext cx="523491" cy="360339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6" name="向右箭號 65">
              <a:extLst/>
            </p:cNvPr>
            <p:cNvSpPr/>
            <p:nvPr/>
          </p:nvSpPr>
          <p:spPr bwMode="auto">
            <a:xfrm flipH="1">
              <a:off x="8223083" y="6257840"/>
              <a:ext cx="468480" cy="358546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" name="弧形 51">
              <a:extLst/>
            </p:cNvPr>
            <p:cNvSpPr/>
            <p:nvPr/>
          </p:nvSpPr>
          <p:spPr bwMode="auto">
            <a:xfrm>
              <a:off x="3143388" y="2268714"/>
              <a:ext cx="3734927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650 w 3734927"/>
                <a:gd name="connsiteY0" fmla="*/ 595457 h 1590035"/>
                <a:gd name="connsiteX1" fmla="*/ 1628533 w 3734927"/>
                <a:gd name="connsiteY1" fmla="*/ 1639 h 1590035"/>
                <a:gd name="connsiteX2" fmla="*/ 3011027 w 3734927"/>
                <a:gd name="connsiteY2" fmla="*/ 742622 h 1590035"/>
                <a:gd name="connsiteX3" fmla="*/ 1685132 w 3734927"/>
                <a:gd name="connsiteY3" fmla="*/ 637705 h 1590035"/>
                <a:gd name="connsiteX4" fmla="*/ 247650 w 3734927"/>
                <a:gd name="connsiteY4" fmla="*/ 595457 h 1590035"/>
                <a:gd name="connsiteX0" fmla="*/ 0 w 3734927"/>
                <a:gd name="connsiteY0" fmla="*/ 1127826 h 1590035"/>
                <a:gd name="connsiteX1" fmla="*/ 1495183 w 3734927"/>
                <a:gd name="connsiteY1" fmla="*/ 12148 h 1590035"/>
                <a:gd name="connsiteX2" fmla="*/ 3102500 w 3734927"/>
                <a:gd name="connsiteY2" fmla="*/ 942269 h 1590035"/>
                <a:gd name="connsiteX3" fmla="*/ 3734927 w 3734927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927" h="1590035" stroke="0" extrusionOk="0">
                  <a:moveTo>
                    <a:pt x="247650" y="595457"/>
                  </a:moveTo>
                  <a:cubicBezTo>
                    <a:pt x="294582" y="230374"/>
                    <a:pt x="1167970" y="-22889"/>
                    <a:pt x="1628533" y="1639"/>
                  </a:cubicBezTo>
                  <a:cubicBezTo>
                    <a:pt x="2089096" y="26167"/>
                    <a:pt x="2934632" y="711039"/>
                    <a:pt x="3011027" y="742622"/>
                  </a:cubicBezTo>
                  <a:lnTo>
                    <a:pt x="1685132" y="637705"/>
                  </a:lnTo>
                  <a:lnTo>
                    <a:pt x="247650" y="595457"/>
                  </a:lnTo>
                  <a:close/>
                </a:path>
                <a:path w="3734927" h="1590035" fill="none">
                  <a:moveTo>
                    <a:pt x="0" y="1127826"/>
                  </a:moveTo>
                  <a:cubicBezTo>
                    <a:pt x="46932" y="762743"/>
                    <a:pt x="730227" y="9589"/>
                    <a:pt x="1495183" y="12148"/>
                  </a:cubicBezTo>
                  <a:cubicBezTo>
                    <a:pt x="2010679" y="-11773"/>
                    <a:pt x="2762547" y="668779"/>
                    <a:pt x="3102500" y="942269"/>
                  </a:cubicBezTo>
                  <a:cubicBezTo>
                    <a:pt x="3432928" y="1268303"/>
                    <a:pt x="3624760" y="1440039"/>
                    <a:pt x="3734927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50000">
                    <a:schemeClr val="tx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8" name="弧形 51">
              <a:extLst/>
            </p:cNvPr>
            <p:cNvSpPr/>
            <p:nvPr/>
          </p:nvSpPr>
          <p:spPr bwMode="auto">
            <a:xfrm flipH="1">
              <a:off x="2268538" y="2276872"/>
              <a:ext cx="3665860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293 w 3734570"/>
                <a:gd name="connsiteY0" fmla="*/ 595457 h 1590035"/>
                <a:gd name="connsiteX1" fmla="*/ 1628176 w 3734570"/>
                <a:gd name="connsiteY1" fmla="*/ 1639 h 1590035"/>
                <a:gd name="connsiteX2" fmla="*/ 3010670 w 3734570"/>
                <a:gd name="connsiteY2" fmla="*/ 742622 h 1590035"/>
                <a:gd name="connsiteX3" fmla="*/ 1684775 w 3734570"/>
                <a:gd name="connsiteY3" fmla="*/ 637705 h 1590035"/>
                <a:gd name="connsiteX4" fmla="*/ 247293 w 3734570"/>
                <a:gd name="connsiteY4" fmla="*/ 595457 h 1590035"/>
                <a:gd name="connsiteX0" fmla="*/ 0 w 3734570"/>
                <a:gd name="connsiteY0" fmla="*/ 1085791 h 1590035"/>
                <a:gd name="connsiteX1" fmla="*/ 1494826 w 3734570"/>
                <a:gd name="connsiteY1" fmla="*/ 12148 h 1590035"/>
                <a:gd name="connsiteX2" fmla="*/ 3102143 w 3734570"/>
                <a:gd name="connsiteY2" fmla="*/ 942269 h 1590035"/>
                <a:gd name="connsiteX3" fmla="*/ 3734570 w 3734570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570" h="1590035" stroke="0" extrusionOk="0">
                  <a:moveTo>
                    <a:pt x="247293" y="595457"/>
                  </a:moveTo>
                  <a:cubicBezTo>
                    <a:pt x="294225" y="230374"/>
                    <a:pt x="1167613" y="-22889"/>
                    <a:pt x="1628176" y="1639"/>
                  </a:cubicBezTo>
                  <a:cubicBezTo>
                    <a:pt x="2088739" y="26167"/>
                    <a:pt x="2934275" y="711039"/>
                    <a:pt x="3010670" y="742622"/>
                  </a:cubicBezTo>
                  <a:lnTo>
                    <a:pt x="1684775" y="637705"/>
                  </a:lnTo>
                  <a:lnTo>
                    <a:pt x="247293" y="595457"/>
                  </a:lnTo>
                  <a:close/>
                </a:path>
                <a:path w="3734570" h="1590035" fill="none">
                  <a:moveTo>
                    <a:pt x="0" y="1085791"/>
                  </a:moveTo>
                  <a:cubicBezTo>
                    <a:pt x="46932" y="720708"/>
                    <a:pt x="729870" y="9589"/>
                    <a:pt x="1494826" y="12148"/>
                  </a:cubicBezTo>
                  <a:cubicBezTo>
                    <a:pt x="2010322" y="-11773"/>
                    <a:pt x="2762190" y="668779"/>
                    <a:pt x="3102143" y="942269"/>
                  </a:cubicBezTo>
                  <a:cubicBezTo>
                    <a:pt x="3432571" y="1268303"/>
                    <a:pt x="3624403" y="1440039"/>
                    <a:pt x="3734570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rgbClr val="FFC000"/>
                  </a:gs>
                  <a:gs pos="50000">
                    <a:srgbClr val="FFC000"/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0" y="1628775"/>
            <a:ext cx="8135938" cy="576263"/>
          </a:xfrm>
        </p:spPr>
        <p:txBody>
          <a:bodyPr>
            <a:normAutofit fontScale="92500" lnSpcReduction="10000"/>
          </a:bodyPr>
          <a:lstStyle/>
          <a:p>
            <a:pPr marL="273050" indent="-273050"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共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群，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23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40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78851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桃連區職業類科之群科屬性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1835150" y="23495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1835150" y="36449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動力機械群</a:t>
            </a: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3059113" y="29972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3059113" y="4292600"/>
            <a:ext cx="1441450" cy="1223963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4284663" y="23495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5508625" y="2997200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4284663" y="36449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4284663" y="4941888"/>
            <a:ext cx="1439862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5508625" y="4292600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6732588" y="36449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6732588" y="4941888"/>
            <a:ext cx="1439862" cy="1223962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6732588" y="23495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611188" y="29972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1835150" y="4941888"/>
            <a:ext cx="1441450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611188" y="42926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藝術群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0" y="687100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標題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 sz="4000">
                <a:ea typeface="標楷體" pitchFamily="65" charset="-120"/>
              </a:rPr>
              <a:t>分析職業類科升學進路的觀察重點</a:t>
            </a:r>
          </a:p>
        </p:txBody>
      </p:sp>
      <p:sp>
        <p:nvSpPr>
          <p:cNvPr id="2" name="向上箭號圖說文字 1">
            <a:extLst/>
          </p:cNvPr>
          <p:cNvSpPr/>
          <p:nvPr/>
        </p:nvSpPr>
        <p:spPr>
          <a:xfrm>
            <a:off x="1042988" y="5445125"/>
            <a:ext cx="2736850" cy="1152525"/>
          </a:xfrm>
          <a:prstGeom prst="upArrowCallout">
            <a:avLst>
              <a:gd name="adj1" fmla="val 53516"/>
              <a:gd name="adj2" fmla="val 41040"/>
              <a:gd name="adj3" fmla="val 25000"/>
              <a:gd name="adj4" fmla="val 649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免試入學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特色招生甄選入學</a:t>
            </a:r>
          </a:p>
        </p:txBody>
      </p:sp>
      <p:sp>
        <p:nvSpPr>
          <p:cNvPr id="5" name="流程圖: 程序 4">
            <a:extLst/>
          </p:cNvPr>
          <p:cNvSpPr/>
          <p:nvPr/>
        </p:nvSpPr>
        <p:spPr>
          <a:xfrm>
            <a:off x="1031892" y="5013176"/>
            <a:ext cx="2759736" cy="432048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高職一般科目課程</a:t>
            </a:r>
          </a:p>
        </p:txBody>
      </p:sp>
      <p:sp>
        <p:nvSpPr>
          <p:cNvPr id="6" name="流程圖: 程序 5">
            <a:extLst/>
          </p:cNvPr>
          <p:cNvSpPr/>
          <p:nvPr/>
        </p:nvSpPr>
        <p:spPr>
          <a:xfrm>
            <a:off x="1031892" y="4005064"/>
            <a:ext cx="1379868" cy="1008112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專業科目</a:t>
            </a:r>
            <a:endParaRPr kumimoji="0" lang="en-US" altLang="zh-TW" sz="1800" dirty="0">
              <a:solidFill>
                <a:srgbClr val="FF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理論課程</a:t>
            </a:r>
          </a:p>
        </p:txBody>
      </p:sp>
      <p:sp>
        <p:nvSpPr>
          <p:cNvPr id="7" name="流程圖: 程序 6">
            <a:extLst/>
          </p:cNvPr>
          <p:cNvSpPr/>
          <p:nvPr/>
        </p:nvSpPr>
        <p:spPr>
          <a:xfrm>
            <a:off x="2411760" y="4005064"/>
            <a:ext cx="1379868" cy="1008112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專業科目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實習課程</a:t>
            </a:r>
          </a:p>
        </p:txBody>
      </p:sp>
      <p:sp>
        <p:nvSpPr>
          <p:cNvPr id="8" name="剪去同側角落矩形 7">
            <a:extLst/>
          </p:cNvPr>
          <p:cNvSpPr/>
          <p:nvPr/>
        </p:nvSpPr>
        <p:spPr>
          <a:xfrm>
            <a:off x="1020763" y="1989138"/>
            <a:ext cx="2759075" cy="635000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研究所</a:t>
            </a:r>
          </a:p>
        </p:txBody>
      </p:sp>
      <p:sp>
        <p:nvSpPr>
          <p:cNvPr id="9" name="流程圖: 程序 8">
            <a:extLst/>
          </p:cNvPr>
          <p:cNvSpPr/>
          <p:nvPr/>
        </p:nvSpPr>
        <p:spPr>
          <a:xfrm>
            <a:off x="1020763" y="2624138"/>
            <a:ext cx="2759075" cy="647700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普通大學 </a:t>
            </a:r>
            <a:r>
              <a:rPr kumimoji="0" lang="en-US" altLang="zh-TW" sz="1800" dirty="0"/>
              <a:t>/</a:t>
            </a:r>
            <a:r>
              <a:rPr kumimoji="0" lang="zh-TW" altLang="en-US" sz="1800" dirty="0"/>
              <a:t> 四技二專</a:t>
            </a:r>
            <a:endParaRPr kumimoji="0" lang="en-US" altLang="zh-TW" sz="1800" dirty="0"/>
          </a:p>
        </p:txBody>
      </p:sp>
      <p:sp>
        <p:nvSpPr>
          <p:cNvPr id="12" name="十二邊形 11">
            <a:extLst/>
          </p:cNvPr>
          <p:cNvSpPr/>
          <p:nvPr/>
        </p:nvSpPr>
        <p:spPr>
          <a:xfrm>
            <a:off x="6147929" y="1406397"/>
            <a:ext cx="2088232" cy="1937838"/>
          </a:xfrm>
          <a:prstGeom prst="dodec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就業市場</a:t>
            </a:r>
          </a:p>
        </p:txBody>
      </p:sp>
      <p:sp>
        <p:nvSpPr>
          <p:cNvPr id="13" name="流程圖: 多重文件 12">
            <a:extLst/>
          </p:cNvPr>
          <p:cNvSpPr/>
          <p:nvPr/>
        </p:nvSpPr>
        <p:spPr>
          <a:xfrm>
            <a:off x="5148263" y="3860800"/>
            <a:ext cx="1638300" cy="1728788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專業證照</a:t>
            </a:r>
          </a:p>
        </p:txBody>
      </p:sp>
      <p:cxnSp>
        <p:nvCxnSpPr>
          <p:cNvPr id="15" name="肘形接點 14">
            <a:extLst/>
          </p:cNvPr>
          <p:cNvCxnSpPr>
            <a:stCxn id="8" idx="3"/>
            <a:endCxn id="12" idx="9"/>
          </p:cNvCxnSpPr>
          <p:nvPr/>
        </p:nvCxnSpPr>
        <p:spPr>
          <a:xfrm rot="5400000" flipH="1" flipV="1">
            <a:off x="4252119" y="-186531"/>
            <a:ext cx="323850" cy="4027488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>
            <a:extLst/>
          </p:cNvPr>
          <p:cNvCxnSpPr>
            <a:stCxn id="9" idx="3"/>
            <a:endCxn id="12" idx="7"/>
          </p:cNvCxnSpPr>
          <p:nvPr/>
        </p:nvCxnSpPr>
        <p:spPr>
          <a:xfrm flipV="1">
            <a:off x="3779838" y="2635250"/>
            <a:ext cx="2368550" cy="312738"/>
          </a:xfrm>
          <a:prstGeom prst="bentConnector3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向上箭號 22">
            <a:extLst/>
          </p:cNvPr>
          <p:cNvSpPr/>
          <p:nvPr/>
        </p:nvSpPr>
        <p:spPr>
          <a:xfrm>
            <a:off x="2490054" y="3272227"/>
            <a:ext cx="1145842" cy="705009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統測</a:t>
            </a:r>
          </a:p>
        </p:txBody>
      </p:sp>
      <p:sp>
        <p:nvSpPr>
          <p:cNvPr id="24" name="向上箭號 23">
            <a:extLst/>
          </p:cNvPr>
          <p:cNvSpPr/>
          <p:nvPr/>
        </p:nvSpPr>
        <p:spPr>
          <a:xfrm>
            <a:off x="1193910" y="3272228"/>
            <a:ext cx="1145842" cy="705008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學測</a:t>
            </a:r>
            <a:endParaRPr kumimoji="0" lang="en-US" altLang="zh-TW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指考</a:t>
            </a:r>
          </a:p>
        </p:txBody>
      </p:sp>
      <p:sp>
        <p:nvSpPr>
          <p:cNvPr id="25" name="向右箭號 24">
            <a:extLst/>
          </p:cNvPr>
          <p:cNvSpPr/>
          <p:nvPr/>
        </p:nvSpPr>
        <p:spPr>
          <a:xfrm>
            <a:off x="3791628" y="4509120"/>
            <a:ext cx="1356436" cy="720080"/>
          </a:xfrm>
          <a:prstGeom prst="rightArrow">
            <a:avLst>
              <a:gd name="adj1" fmla="val 60694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技能檢定</a:t>
            </a:r>
          </a:p>
        </p:txBody>
      </p:sp>
      <p:cxnSp>
        <p:nvCxnSpPr>
          <p:cNvPr id="28" name="肘形接點 27">
            <a:extLst/>
          </p:cNvPr>
          <p:cNvCxnSpPr>
            <a:stCxn id="13" idx="3"/>
            <a:endCxn id="12" idx="4"/>
          </p:cNvCxnSpPr>
          <p:nvPr/>
        </p:nvCxnSpPr>
        <p:spPr>
          <a:xfrm flipV="1">
            <a:off x="6786563" y="3344863"/>
            <a:ext cx="685800" cy="1379537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/>
          </p:cNvPr>
          <p:cNvSpPr/>
          <p:nvPr/>
        </p:nvSpPr>
        <p:spPr>
          <a:xfrm>
            <a:off x="1020763" y="4005263"/>
            <a:ext cx="5765800" cy="14398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8" name="矩形 17">
            <a:extLst/>
          </p:cNvPr>
          <p:cNvSpPr/>
          <p:nvPr/>
        </p:nvSpPr>
        <p:spPr>
          <a:xfrm>
            <a:off x="1020763" y="1989138"/>
            <a:ext cx="2759075" cy="13065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9" name="矩形 18">
            <a:extLst/>
          </p:cNvPr>
          <p:cNvSpPr/>
          <p:nvPr/>
        </p:nvSpPr>
        <p:spPr>
          <a:xfrm>
            <a:off x="6148388" y="1403350"/>
            <a:ext cx="2087562" cy="19415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橢圓 9">
            <a:extLst/>
          </p:cNvPr>
          <p:cNvSpPr/>
          <p:nvPr/>
        </p:nvSpPr>
        <p:spPr>
          <a:xfrm>
            <a:off x="484188" y="3783013"/>
            <a:ext cx="503237" cy="5032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1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1" name="橢圓 20">
            <a:extLst/>
          </p:cNvPr>
          <p:cNvSpPr/>
          <p:nvPr/>
        </p:nvSpPr>
        <p:spPr>
          <a:xfrm>
            <a:off x="527050" y="1736725"/>
            <a:ext cx="504825" cy="5048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2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2" name="橢圓 21">
            <a:extLst/>
          </p:cNvPr>
          <p:cNvSpPr/>
          <p:nvPr/>
        </p:nvSpPr>
        <p:spPr>
          <a:xfrm>
            <a:off x="8235950" y="1323975"/>
            <a:ext cx="504825" cy="5032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3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內容版面配置區 2"/>
          <p:cNvSpPr>
            <a:spLocks noGrp="1"/>
          </p:cNvSpPr>
          <p:nvPr>
            <p:ph idx="4294967295"/>
          </p:nvPr>
        </p:nvSpPr>
        <p:spPr>
          <a:xfrm>
            <a:off x="0" y="2060575"/>
            <a:ext cx="3240088" cy="4537075"/>
          </a:xfrm>
        </p:spPr>
        <p:txBody>
          <a:bodyPr/>
          <a:lstStyle/>
          <a:p>
            <a:pPr marL="273050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主要專業課程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電腦輔助機械設計與製造</a:t>
            </a:r>
            <a:r>
              <a:rPr lang="en-US" altLang="zh-TW" sz="2000">
                <a:latin typeface="標楷體" pitchFamily="65" charset="-120"/>
                <a:ea typeface="標楷體" pitchFamily="65" charset="-120"/>
              </a:rPr>
              <a:t>(CAD/CAM)</a:t>
            </a: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模具之設計、製造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材料檢驗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琉璃及金銀細工</a:t>
            </a: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機電整合自動化技術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板狀金屬彎折成型、銲接組合、防銹塗裝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氣油壓實習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en-US" altLang="zh-TW" sz="2000">
                <a:latin typeface="標楷體" pitchFamily="65" charset="-120"/>
                <a:ea typeface="標楷體" pitchFamily="65" charset="-120"/>
              </a:rPr>
              <a:t>PLC</a:t>
            </a:r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與機電整合</a:t>
            </a:r>
          </a:p>
        </p:txBody>
      </p:sp>
      <p:sp>
        <p:nvSpPr>
          <p:cNvPr id="80899" name="標題 1"/>
          <p:cNvSpPr>
            <a:spLocks noGrp="1"/>
          </p:cNvSpPr>
          <p:nvPr>
            <p:ph type="title" idx="4294967295"/>
          </p:nvPr>
        </p:nvSpPr>
        <p:spPr>
          <a:xfrm>
            <a:off x="914400" y="404813"/>
            <a:ext cx="8229600" cy="733425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pic>
        <p:nvPicPr>
          <p:cNvPr id="80900" name="圖片 3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269875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77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2" name="群組 5"/>
          <p:cNvGrpSpPr>
            <a:grpSpLocks/>
          </p:cNvGrpSpPr>
          <p:nvPr/>
        </p:nvGrpSpPr>
        <p:grpSpPr bwMode="auto">
          <a:xfrm>
            <a:off x="153988" y="1141413"/>
            <a:ext cx="3246437" cy="798512"/>
            <a:chOff x="318170" y="1389058"/>
            <a:chExt cx="3245717" cy="918513"/>
          </a:xfrm>
        </p:grpSpPr>
        <p:grpSp>
          <p:nvGrpSpPr>
            <p:cNvPr id="80912" name="群組 6"/>
            <p:cNvGrpSpPr>
              <a:grpSpLocks/>
            </p:cNvGrpSpPr>
            <p:nvPr/>
          </p:nvGrpSpPr>
          <p:grpSpPr bwMode="auto">
            <a:xfrm>
              <a:off x="318170" y="1389058"/>
              <a:ext cx="2348565" cy="797200"/>
              <a:chOff x="351227" y="1213328"/>
              <a:chExt cx="2708605" cy="1008935"/>
            </a:xfrm>
          </p:grpSpPr>
          <p:grpSp>
            <p:nvGrpSpPr>
              <p:cNvPr id="80914" name="流程圖: 程序 8"/>
              <p:cNvGrpSpPr>
                <a:grpSpLocks/>
              </p:cNvGrpSpPr>
              <p:nvPr/>
            </p:nvGrpSpPr>
            <p:grpSpPr bwMode="auto">
              <a:xfrm>
                <a:off x="820220" y="1370209"/>
                <a:ext cx="1230343" cy="986693"/>
                <a:chOff x="560832" y="1249680"/>
                <a:chExt cx="1066800" cy="676656"/>
              </a:xfrm>
            </p:grpSpPr>
            <p:pic>
              <p:nvPicPr>
                <p:cNvPr id="80919" name="流程圖: 程序 8"/>
                <p:cNvPicPr>
                  <a:picLocks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560832" y="1249680"/>
                  <a:ext cx="1066800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2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629654" y="1294614"/>
                  <a:ext cx="93654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0000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理論課程</a:t>
                  </a:r>
                </a:p>
              </p:txBody>
            </p:sp>
          </p:grpSp>
          <p:grpSp>
            <p:nvGrpSpPr>
              <p:cNvPr id="80915" name="流程圖: 程序 9"/>
              <p:cNvGrpSpPr>
                <a:grpSpLocks/>
              </p:cNvGrpSpPr>
              <p:nvPr/>
            </p:nvGrpSpPr>
            <p:grpSpPr bwMode="auto">
              <a:xfrm>
                <a:off x="1924013" y="1370209"/>
                <a:ext cx="1223312" cy="986693"/>
                <a:chOff x="1517904" y="1249680"/>
                <a:chExt cx="1060704" cy="676656"/>
              </a:xfrm>
            </p:grpSpPr>
            <p:pic>
              <p:nvPicPr>
                <p:cNvPr id="80917" name="流程圖: 程序 9"/>
                <p:cNvPicPr>
                  <a:picLocks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17904" y="1249680"/>
                  <a:ext cx="1060704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1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594069" y="1294614"/>
                  <a:ext cx="90867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FFFF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實習課程</a:t>
                  </a:r>
                </a:p>
              </p:txBody>
            </p:sp>
          </p:grpSp>
          <p:sp>
            <p:nvSpPr>
              <p:cNvPr id="11" name="橢圓 10">
                <a:extLst/>
              </p:cNvPr>
              <p:cNvSpPr/>
              <p:nvPr/>
            </p:nvSpPr>
            <p:spPr>
              <a:xfrm>
                <a:off x="351227" y="1213328"/>
                <a:ext cx="503376" cy="503814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800" dirty="0">
                    <a:solidFill>
                      <a:srgbClr val="FF0000"/>
                    </a:solidFill>
                  </a:rPr>
                  <a:t>1</a:t>
                </a:r>
                <a:endParaRPr kumimoji="0" lang="zh-TW" altLang="en-US" sz="18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流程圖: 多重文件 7">
              <a:extLst/>
            </p:cNvPr>
            <p:cNvSpPr/>
            <p:nvPr/>
          </p:nvSpPr>
          <p:spPr>
            <a:xfrm>
              <a:off x="2843322" y="1443840"/>
              <a:ext cx="720565" cy="863731"/>
            </a:xfrm>
            <a:prstGeom prst="flowChartMulti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專業</a:t>
              </a:r>
              <a:endParaRPr kumimoji="0" lang="en-US" altLang="zh-TW" sz="1200" dirty="0">
                <a:solidFill>
                  <a:schemeClr val="tx1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證照</a:t>
              </a:r>
            </a:p>
          </p:txBody>
        </p:sp>
      </p:grpSp>
      <p:pic>
        <p:nvPicPr>
          <p:cNvPr id="80903" name="圖片 11">
            <a:hlinkClick r:id="rId8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54850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4" name="群組 12"/>
          <p:cNvGrpSpPr>
            <a:grpSpLocks/>
          </p:cNvGrpSpPr>
          <p:nvPr/>
        </p:nvGrpSpPr>
        <p:grpSpPr bwMode="auto">
          <a:xfrm>
            <a:off x="3902075" y="1260475"/>
            <a:ext cx="4683125" cy="1935163"/>
            <a:chOff x="754614" y="3710302"/>
            <a:chExt cx="7593256" cy="2513481"/>
          </a:xfrm>
        </p:grpSpPr>
        <p:pic>
          <p:nvPicPr>
            <p:cNvPr id="80910" name="圖片 1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870417" y="3763912"/>
              <a:ext cx="3477453" cy="2459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  <p:pic>
          <p:nvPicPr>
            <p:cNvPr id="15" name="圖片 14">
              <a:extLst/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4614" y="3710302"/>
              <a:ext cx="3737426" cy="24907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80905" name="Picture 6" descr="http://web.hcvs.hc.edu.tw/ezfiles/0/1000/img/61/r-002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08725" y="3284538"/>
            <a:ext cx="2276475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19" name="Picture 3" descr="E:\Documents and Settings\Administrator\桌面\照片\PIC REV\[000241].jpg">
            <a:extLst/>
          </p:cNvPr>
          <p:cNvPicPr preferRelativeResize="0"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902075" y="3251200"/>
            <a:ext cx="2365375" cy="171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0907" name="群組 19"/>
          <p:cNvGrpSpPr>
            <a:grpSpLocks/>
          </p:cNvGrpSpPr>
          <p:nvPr/>
        </p:nvGrpSpPr>
        <p:grpSpPr bwMode="auto">
          <a:xfrm>
            <a:off x="3902075" y="5032375"/>
            <a:ext cx="4683125" cy="1709738"/>
            <a:chOff x="611560" y="2852936"/>
            <a:chExt cx="8136904" cy="2448272"/>
          </a:xfrm>
        </p:grpSpPr>
        <p:pic>
          <p:nvPicPr>
            <p:cNvPr id="21" name="圖片 20">
              <a:extLst/>
            </p:cNvPr>
            <p:cNvPicPr>
              <a:picLocks noChangeAspect="1"/>
            </p:cNvPicPr>
            <p:nvPr/>
          </p:nvPicPr>
          <p:blipFill rotWithShape="1">
            <a:blip r:embed="rId14"/>
            <a:srcRect/>
            <a:stretch/>
          </p:blipFill>
          <p:spPr>
            <a:xfrm>
              <a:off x="611560" y="2852936"/>
              <a:ext cx="3867098" cy="2448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0909" name="圖片 21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931015" y="2852936"/>
              <a:ext cx="3817449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內容版面配置區 2"/>
          <p:cNvSpPr>
            <a:spLocks noGrp="1"/>
          </p:cNvSpPr>
          <p:nvPr>
            <p:ph idx="4294967295"/>
          </p:nvPr>
        </p:nvSpPr>
        <p:spPr>
          <a:xfrm>
            <a:off x="1176338" y="2674938"/>
            <a:ext cx="7967662" cy="3922712"/>
          </a:xfrm>
        </p:spPr>
        <p:txBody>
          <a:bodyPr/>
          <a:lstStyle/>
          <a:p>
            <a:pPr marL="273050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大學校院相關科系：</a:t>
            </a:r>
            <a:endParaRPr lang="en-US" altLang="zh-TW" sz="200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機械工程系、機電科技系、機械與自動化工程系、模具工程系、能源與冷凍空調工程</a:t>
            </a:r>
            <a:endParaRPr lang="en-US" altLang="zh-TW" sz="200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動力機械工程系、飛機工程系、輪機工程系、生物機電工程系、造船及海洋工程系、航空機械系</a:t>
            </a:r>
            <a:endParaRPr lang="en-US" altLang="zh-TW" sz="200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材料科學與工程系、化工與材料工程系、環境工程系電機工程系、牙體技術暨材料系、光電工程系、生物醫學工程系</a:t>
            </a:r>
            <a:endParaRPr lang="en-US" altLang="zh-TW" sz="200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工業工程與管理系、工業設計系</a:t>
            </a:r>
          </a:p>
        </p:txBody>
      </p:sp>
      <p:sp>
        <p:nvSpPr>
          <p:cNvPr id="81923" name="標題 1"/>
          <p:cNvSpPr>
            <a:spLocks noGrp="1"/>
          </p:cNvSpPr>
          <p:nvPr>
            <p:ph type="title" idx="4294967295"/>
          </p:nvPr>
        </p:nvSpPr>
        <p:spPr>
          <a:xfrm>
            <a:off x="914400" y="404813"/>
            <a:ext cx="8229600" cy="754062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grpSp>
        <p:nvGrpSpPr>
          <p:cNvPr id="81924" name="群組 5"/>
          <p:cNvGrpSpPr>
            <a:grpSpLocks/>
          </p:cNvGrpSpPr>
          <p:nvPr/>
        </p:nvGrpSpPr>
        <p:grpSpPr bwMode="auto">
          <a:xfrm>
            <a:off x="384175" y="1163638"/>
            <a:ext cx="2311400" cy="1193800"/>
            <a:chOff x="316617" y="1370393"/>
            <a:chExt cx="2311167" cy="1194511"/>
          </a:xfrm>
        </p:grpSpPr>
        <p:sp>
          <p:nvSpPr>
            <p:cNvPr id="7" name="剪去同側角落矩形 6">
              <a:extLst/>
            </p:cNvPr>
            <p:cNvSpPr/>
            <p:nvPr/>
          </p:nvSpPr>
          <p:spPr>
            <a:xfrm>
              <a:off x="780120" y="1629309"/>
              <a:ext cx="1847664" cy="49083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600" dirty="0"/>
                <a:t>研究所</a:t>
              </a:r>
            </a:p>
          </p:txBody>
        </p:sp>
        <p:sp>
          <p:nvSpPr>
            <p:cNvPr id="8" name="流程圖: 程序 7">
              <a:extLst/>
            </p:cNvPr>
            <p:cNvSpPr/>
            <p:nvPr/>
          </p:nvSpPr>
          <p:spPr>
            <a:xfrm>
              <a:off x="780120" y="2120139"/>
              <a:ext cx="1847664" cy="444765"/>
            </a:xfrm>
            <a:prstGeom prst="flowChartProcess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dirty="0"/>
                <a:t>普通大學 </a:t>
              </a:r>
              <a:r>
                <a:rPr kumimoji="0" lang="en-US" altLang="zh-TW" sz="1400" dirty="0"/>
                <a:t>/</a:t>
              </a:r>
              <a:r>
                <a:rPr kumimoji="0" lang="zh-TW" altLang="en-US" sz="1400" dirty="0"/>
                <a:t> 四技二專</a:t>
              </a:r>
              <a:endParaRPr kumimoji="0" lang="en-US" altLang="zh-TW" sz="1400" dirty="0"/>
            </a:p>
          </p:txBody>
        </p:sp>
        <p:sp>
          <p:nvSpPr>
            <p:cNvPr id="9" name="橢圓 8">
              <a:extLst/>
            </p:cNvPr>
            <p:cNvSpPr/>
            <p:nvPr/>
          </p:nvSpPr>
          <p:spPr>
            <a:xfrm>
              <a:off x="316617" y="1370393"/>
              <a:ext cx="504774" cy="503537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2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1925" name="圖片 9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269875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77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7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54850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內容版面配置區 2"/>
          <p:cNvSpPr>
            <a:spLocks noGrp="1"/>
          </p:cNvSpPr>
          <p:nvPr>
            <p:ph idx="4294967295"/>
          </p:nvPr>
        </p:nvSpPr>
        <p:spPr>
          <a:xfrm>
            <a:off x="0" y="2495550"/>
            <a:ext cx="4826000" cy="4183063"/>
          </a:xfrm>
        </p:spPr>
        <p:txBody>
          <a:bodyPr/>
          <a:lstStyle/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模具設計工程師、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機械設計工程師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設備維護工程師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CAD/CAM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3C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產品機構工程師、機構工程師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自動化生產設備技術員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管路設計工程師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農業機械工程師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機電整合工程師</a:t>
            </a:r>
          </a:p>
        </p:txBody>
      </p:sp>
      <p:sp>
        <p:nvSpPr>
          <p:cNvPr id="82947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grpSp>
        <p:nvGrpSpPr>
          <p:cNvPr id="82948" name="群組 7"/>
          <p:cNvGrpSpPr>
            <a:grpSpLocks/>
          </p:cNvGrpSpPr>
          <p:nvPr/>
        </p:nvGrpSpPr>
        <p:grpSpPr bwMode="auto">
          <a:xfrm>
            <a:off x="323850" y="981075"/>
            <a:ext cx="1439863" cy="1173163"/>
            <a:chOff x="323528" y="980728"/>
            <a:chExt cx="1440161" cy="1173883"/>
          </a:xfrm>
        </p:grpSpPr>
        <p:grpSp>
          <p:nvGrpSpPr>
            <p:cNvPr id="82955" name="十二邊形 5"/>
            <p:cNvGrpSpPr>
              <a:grpSpLocks/>
            </p:cNvGrpSpPr>
            <p:nvPr/>
          </p:nvGrpSpPr>
          <p:grpSpPr bwMode="auto">
            <a:xfrm>
              <a:off x="542544" y="1036320"/>
              <a:ext cx="1280160" cy="1207008"/>
              <a:chOff x="542544" y="1036320"/>
              <a:chExt cx="1280160" cy="1207008"/>
            </a:xfrm>
          </p:grpSpPr>
          <p:pic>
            <p:nvPicPr>
              <p:cNvPr id="82957" name="十二邊形 5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42544" y="1036320"/>
                <a:ext cx="1280160" cy="1207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958" name="Text Box 7"/>
              <p:cNvSpPr txBox="1">
                <a:spLocks noChangeArrowheads="1"/>
              </p:cNvSpPr>
              <p:nvPr/>
            </p:nvSpPr>
            <p:spPr bwMode="auto">
              <a:xfrm>
                <a:off x="765925" y="1220671"/>
                <a:ext cx="843400" cy="789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r>
                  <a:rPr kumimoji="0" lang="zh-TW" altLang="en-US" sz="1600">
                    <a:latin typeface="Candara" pitchFamily="34" charset="0"/>
                    <a:ea typeface="標楷體" pitchFamily="65" charset="-120"/>
                  </a:rPr>
                  <a:t>就業</a:t>
                </a:r>
                <a:endParaRPr kumimoji="0" lang="en-US" altLang="zh-TW" sz="1600">
                  <a:latin typeface="Candara" pitchFamily="34" charset="0"/>
                  <a:ea typeface="標楷體" pitchFamily="65" charset="-120"/>
                </a:endParaRPr>
              </a:p>
              <a:p>
                <a:pPr algn="ctr" eaLnBrk="1" hangingPunct="1"/>
                <a:r>
                  <a:rPr kumimoji="0" lang="zh-TW" altLang="en-US" sz="1600">
                    <a:latin typeface="Candara" pitchFamily="34" charset="0"/>
                    <a:ea typeface="標楷體" pitchFamily="65" charset="-120"/>
                  </a:rPr>
                  <a:t>市場</a:t>
                </a:r>
              </a:p>
            </p:txBody>
          </p:sp>
        </p:grpSp>
        <p:sp>
          <p:nvSpPr>
            <p:cNvPr id="7" name="橢圓 6">
              <a:extLst/>
            </p:cNvPr>
            <p:cNvSpPr/>
            <p:nvPr/>
          </p:nvSpPr>
          <p:spPr>
            <a:xfrm>
              <a:off x="323528" y="980728"/>
              <a:ext cx="376316" cy="349464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3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2949" name="Picture 4" descr="http://sxzx.dgpt.edu.cn/_data/2012/03/30/9f314fb2_20c9_4cef_9fac_c495ecc428e8/images/%E6%A8%A1%E5%85%B7%E5%8A%A0%E5%B7%A5%E5%AE%9E%E8%AE%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688" y="1890713"/>
            <a:ext cx="2232025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http://jpkc.ybzy.cn/ug/ug_kcwz/images/right01.jpg">
            <a:extLst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4005263"/>
            <a:ext cx="3725863" cy="266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2951" name="Picture 8" descr="http://www.mitsuba.co.jp/randd/image/p13-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3663" y="1890713"/>
            <a:ext cx="2611437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2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96188" y="269875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3" name="內容版面配置區 12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77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4" name="圖片 13">
            <a:hlinkClick r:id="rId10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54850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高職與高中的進路比較分析</a:t>
            </a:r>
          </a:p>
        </p:txBody>
      </p:sp>
      <p:graphicFrame>
        <p:nvGraphicFramePr>
          <p:cNvPr id="292867" name="Group 3">
            <a:extLst/>
          </p:cNvPr>
          <p:cNvGraphicFramePr>
            <a:graphicFrameLocks noGrp="1"/>
          </p:cNvGraphicFramePr>
          <p:nvPr/>
        </p:nvGraphicFramePr>
        <p:xfrm>
          <a:off x="68263" y="1293813"/>
          <a:ext cx="8964612" cy="4911852"/>
        </p:xfrm>
        <a:graphic>
          <a:graphicData uri="http://schemas.openxmlformats.org/drawingml/2006/table">
            <a:tbl>
              <a:tblPr/>
              <a:tblGrid>
                <a:gridCol w="1349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0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75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0543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類別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項目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職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中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112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性　向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操作性向強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喜歡動手做實作活動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學術性向強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對學術研究興趣較濃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33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升學進路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升大學部份：以科技大學、技術學院、二專為主，一般大學為輔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繼續攻讀研究所：以進入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科技校院研究所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為主，或轉考一般大學研究所為輔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升大學部份：以一般大學為主，科技校院、二專為輔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升學研究所：攻讀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一般大學研究所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</a:t>
                      </a:r>
                    </a:p>
                  </a:txBody>
                  <a:tcPr marL="57600" marR="576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668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未來發展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較強的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實務及技術能力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所學和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職場所需能力接軌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升學、就業管道兼具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偏具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知識型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工作知能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基礎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學科強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，實務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職能較弱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標題 1"/>
          <p:cNvSpPr>
            <a:spLocks noGrp="1"/>
          </p:cNvSpPr>
          <p:nvPr>
            <p:ph type="title" idx="4294967295"/>
          </p:nvPr>
        </p:nvSpPr>
        <p:spPr>
          <a:xfrm>
            <a:off x="446088" y="620713"/>
            <a:ext cx="8697912" cy="1143000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機械群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學年度招生科別</a:t>
            </a:r>
          </a:p>
        </p:txBody>
      </p:sp>
      <p:sp>
        <p:nvSpPr>
          <p:cNvPr id="22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719138" y="1700213"/>
            <a:ext cx="8424862" cy="619125"/>
          </a:xfrm>
        </p:spPr>
        <p:txBody>
          <a:bodyPr>
            <a:normAutofit lnSpcReduction="10000"/>
          </a:bodyPr>
          <a:lstStyle/>
          <a:p>
            <a:pPr marL="273050" indent="-273050">
              <a:defRPr/>
            </a:pP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1835150" y="23495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tx1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1835150" y="3644900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動力機械群</a:t>
            </a: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3059113" y="2997200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3059113" y="4292600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4284663" y="23495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5508625" y="2997200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4284663" y="36449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4284663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5508625" y="4292600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6732588" y="36449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6732588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6732588" y="23495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611188" y="29972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1835150" y="4941888"/>
            <a:ext cx="1441450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611188" y="42926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藝術群</a:t>
            </a:r>
          </a:p>
        </p:txBody>
      </p:sp>
      <p:sp>
        <p:nvSpPr>
          <p:cNvPr id="21" name="圓角矩形 20">
            <a:extLst/>
          </p:cNvPr>
          <p:cNvSpPr/>
          <p:nvPr/>
        </p:nvSpPr>
        <p:spPr>
          <a:xfrm>
            <a:off x="3995738" y="1989138"/>
            <a:ext cx="1784350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學校</a:t>
            </a:r>
          </a:p>
        </p:txBody>
      </p:sp>
      <p:sp>
        <p:nvSpPr>
          <p:cNvPr id="23" name="圓角矩形 22">
            <a:extLst/>
          </p:cNvPr>
          <p:cNvSpPr/>
          <p:nvPr/>
        </p:nvSpPr>
        <p:spPr>
          <a:xfrm>
            <a:off x="5780088" y="1989138"/>
            <a:ext cx="1763712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科別</a:t>
            </a:r>
          </a:p>
        </p:txBody>
      </p:sp>
      <p:sp>
        <p:nvSpPr>
          <p:cNvPr id="24" name="圓角矩形 23">
            <a:extLst/>
          </p:cNvPr>
          <p:cNvSpPr/>
          <p:nvPr/>
        </p:nvSpPr>
        <p:spPr>
          <a:xfrm>
            <a:off x="3995738" y="2492375"/>
            <a:ext cx="1784350" cy="12969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Candara" pitchFamily="34" charset="0"/>
                <a:ea typeface="標楷體" pitchFamily="65" charset="-120"/>
              </a:rPr>
              <a:t>國立台北科大附屬桃園農工</a:t>
            </a:r>
          </a:p>
        </p:txBody>
      </p:sp>
      <p:sp>
        <p:nvSpPr>
          <p:cNvPr id="25" name="圓角矩形 24">
            <a:extLst/>
          </p:cNvPr>
          <p:cNvSpPr/>
          <p:nvPr/>
        </p:nvSpPr>
        <p:spPr>
          <a:xfrm>
            <a:off x="5780088" y="2492375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26" name="圓角矩形 25">
            <a:extLst/>
          </p:cNvPr>
          <p:cNvSpPr/>
          <p:nvPr/>
        </p:nvSpPr>
        <p:spPr>
          <a:xfrm>
            <a:off x="5780088" y="2924175"/>
            <a:ext cx="1763712" cy="4333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模具科</a:t>
            </a:r>
          </a:p>
        </p:txBody>
      </p:sp>
      <p:sp>
        <p:nvSpPr>
          <p:cNvPr id="27" name="圓角矩形 26">
            <a:extLst/>
          </p:cNvPr>
          <p:cNvSpPr/>
          <p:nvPr/>
        </p:nvSpPr>
        <p:spPr>
          <a:xfrm>
            <a:off x="5780088" y="33575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生物機電科</a:t>
            </a:r>
          </a:p>
        </p:txBody>
      </p:sp>
      <p:sp>
        <p:nvSpPr>
          <p:cNvPr id="28" name="圓角矩形 27">
            <a:extLst/>
          </p:cNvPr>
          <p:cNvSpPr/>
          <p:nvPr/>
        </p:nvSpPr>
        <p:spPr>
          <a:xfrm>
            <a:off x="3995738" y="37893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國立龍潭農工</a:t>
            </a:r>
          </a:p>
        </p:txBody>
      </p:sp>
      <p:sp>
        <p:nvSpPr>
          <p:cNvPr id="31" name="圓角矩形 30">
            <a:extLst/>
          </p:cNvPr>
          <p:cNvSpPr/>
          <p:nvPr/>
        </p:nvSpPr>
        <p:spPr>
          <a:xfrm>
            <a:off x="5780088" y="37893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2" name="圓角矩形 27">
            <a:extLst/>
          </p:cNvPr>
          <p:cNvSpPr/>
          <p:nvPr/>
        </p:nvSpPr>
        <p:spPr>
          <a:xfrm>
            <a:off x="3995738" y="42211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3" name="圓角矩形 30">
            <a:extLst/>
          </p:cNvPr>
          <p:cNvSpPr/>
          <p:nvPr/>
        </p:nvSpPr>
        <p:spPr>
          <a:xfrm>
            <a:off x="5780088" y="42211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4" name="圓角矩形 27">
            <a:extLst/>
          </p:cNvPr>
          <p:cNvSpPr/>
          <p:nvPr/>
        </p:nvSpPr>
        <p:spPr>
          <a:xfrm>
            <a:off x="3995738" y="46529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私立光啓高中</a:t>
            </a:r>
          </a:p>
        </p:txBody>
      </p:sp>
      <p:sp>
        <p:nvSpPr>
          <p:cNvPr id="35" name="圓角矩形 30">
            <a:extLst/>
          </p:cNvPr>
          <p:cNvSpPr/>
          <p:nvPr/>
        </p:nvSpPr>
        <p:spPr>
          <a:xfrm>
            <a:off x="5780088" y="46529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6" name="圓角矩形 27">
            <a:extLst/>
          </p:cNvPr>
          <p:cNvSpPr/>
          <p:nvPr/>
        </p:nvSpPr>
        <p:spPr>
          <a:xfrm>
            <a:off x="3995738" y="50847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私立六和高中</a:t>
            </a:r>
          </a:p>
        </p:txBody>
      </p:sp>
      <p:sp>
        <p:nvSpPr>
          <p:cNvPr id="37" name="圓角矩形 30">
            <a:extLst/>
          </p:cNvPr>
          <p:cNvSpPr/>
          <p:nvPr/>
        </p:nvSpPr>
        <p:spPr>
          <a:xfrm>
            <a:off x="5780088" y="50847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機電科</a:t>
            </a:r>
          </a:p>
        </p:txBody>
      </p:sp>
      <p:sp>
        <p:nvSpPr>
          <p:cNvPr id="38" name="圓角矩形 27">
            <a:extLst/>
          </p:cNvPr>
          <p:cNvSpPr/>
          <p:nvPr/>
        </p:nvSpPr>
        <p:spPr>
          <a:xfrm>
            <a:off x="4000496" y="4214818"/>
            <a:ext cx="1784350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私立新興高中</a:t>
            </a:r>
          </a:p>
        </p:txBody>
      </p:sp>
      <p:sp>
        <p:nvSpPr>
          <p:cNvPr id="39" name="圓角矩形 30">
            <a:extLst/>
          </p:cNvPr>
          <p:cNvSpPr/>
          <p:nvPr/>
        </p:nvSpPr>
        <p:spPr>
          <a:xfrm>
            <a:off x="5786446" y="4214818"/>
            <a:ext cx="1763712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>
            <a:extLst/>
          </p:cNvPr>
          <p:cNvSpPr/>
          <p:nvPr/>
        </p:nvSpPr>
        <p:spPr>
          <a:xfrm>
            <a:off x="1219200" y="2695575"/>
            <a:ext cx="7843838" cy="27066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pSp>
        <p:nvGrpSpPr>
          <p:cNvPr id="86019" name="向下箭號圖說文字 4"/>
          <p:cNvGrpSpPr>
            <a:grpSpLocks/>
          </p:cNvGrpSpPr>
          <p:nvPr/>
        </p:nvGrpSpPr>
        <p:grpSpPr bwMode="auto">
          <a:xfrm>
            <a:off x="5851525" y="317500"/>
            <a:ext cx="2981325" cy="1785938"/>
            <a:chOff x="3686" y="200"/>
            <a:chExt cx="1878" cy="1125"/>
          </a:xfrm>
        </p:grpSpPr>
        <p:pic>
          <p:nvPicPr>
            <p:cNvPr id="86067" name="向下箭號圖說文字 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86" y="200"/>
              <a:ext cx="1878" cy="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68" name="Text Box 5"/>
            <p:cNvSpPr txBox="1">
              <a:spLocks noChangeArrowheads="1"/>
            </p:cNvSpPr>
            <p:nvPr/>
          </p:nvSpPr>
          <p:spPr bwMode="auto">
            <a:xfrm>
              <a:off x="3742" y="255"/>
              <a:ext cx="1769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kumimoji="0" lang="zh-TW" altLang="en-US" sz="360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九年級統整評估與決定</a:t>
              </a:r>
            </a:p>
          </p:txBody>
        </p:sp>
      </p:grpSp>
      <p:sp>
        <p:nvSpPr>
          <p:cNvPr id="2" name="圓角矩形 1">
            <a:extLst/>
          </p:cNvPr>
          <p:cNvSpPr/>
          <p:nvPr/>
        </p:nvSpPr>
        <p:spPr>
          <a:xfrm>
            <a:off x="6681788" y="2652713"/>
            <a:ext cx="2303462" cy="13525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998538" y="2698750"/>
          <a:ext cx="8064500" cy="2957513"/>
        </p:xfrm>
        <a:graphic>
          <a:graphicData uri="http://schemas.openxmlformats.org/drawingml/2006/table">
            <a:tbl>
              <a:tblPr/>
              <a:tblGrid>
                <a:gridCol w="1554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9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7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58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8109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四、生涯統整面面觀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13-14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學期初（約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5569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五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、生涯發展規劃書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15-16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家長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（免試入學及特色招生前）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785">
                <a:tc rowSpan="2"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六、其他生涯輔導紀錄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（一）生涯輔導紀錄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17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進行學生生涯輔導後，適時填寫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60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（二）生涯諮詢紀錄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18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每年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9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月、翌年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月，依學期別填寫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/>
          </p:cNvPr>
          <p:cNvGraphicFramePr>
            <a:graphicFrameLocks noGrp="1"/>
          </p:cNvGraphicFramePr>
          <p:nvPr/>
        </p:nvGraphicFramePr>
        <p:xfrm>
          <a:off x="971550" y="2376488"/>
          <a:ext cx="8091488" cy="254000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7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31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項目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分項目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頁碼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填寫人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建議填寫時間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橢圓形圖說文字 3">
            <a:extLst/>
          </p:cNvPr>
          <p:cNvSpPr/>
          <p:nvPr/>
        </p:nvSpPr>
        <p:spPr>
          <a:xfrm>
            <a:off x="1331913" y="563563"/>
            <a:ext cx="4319587" cy="1843087"/>
          </a:xfrm>
          <a:prstGeom prst="wedgeEllipseCallout">
            <a:avLst>
              <a:gd name="adj1" fmla="val -23258"/>
              <a:gd name="adj2" fmla="val 1012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三月底前提早完成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108學年度適性入學成果</a:t>
            </a: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395536" y="1292210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本區近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年錄取率</a:t>
            </a:r>
            <a:endParaRPr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521803" y="5503723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註：本區近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年前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志願錄取率及總錄取率皆維持穩定比率。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933029"/>
              </p:ext>
            </p:extLst>
          </p:nvPr>
        </p:nvGraphicFramePr>
        <p:xfrm>
          <a:off x="1043607" y="2294876"/>
          <a:ext cx="7185993" cy="30243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7287">
                  <a:extLst>
                    <a:ext uri="{9D8B030D-6E8A-4147-A177-3AD203B41FA5}">
                      <a16:colId xmlns:a16="http://schemas.microsoft.com/office/drawing/2014/main" val="254185441"/>
                    </a:ext>
                  </a:extLst>
                </a:gridCol>
                <a:gridCol w="1093560">
                  <a:extLst>
                    <a:ext uri="{9D8B030D-6E8A-4147-A177-3AD203B41FA5}">
                      <a16:colId xmlns:a16="http://schemas.microsoft.com/office/drawing/2014/main" val="1283432225"/>
                    </a:ext>
                  </a:extLst>
                </a:gridCol>
                <a:gridCol w="1093560">
                  <a:extLst>
                    <a:ext uri="{9D8B030D-6E8A-4147-A177-3AD203B41FA5}">
                      <a16:colId xmlns:a16="http://schemas.microsoft.com/office/drawing/2014/main" val="3941859150"/>
                    </a:ext>
                  </a:extLst>
                </a:gridCol>
                <a:gridCol w="1093560">
                  <a:extLst>
                    <a:ext uri="{9D8B030D-6E8A-4147-A177-3AD203B41FA5}">
                      <a16:colId xmlns:a16="http://schemas.microsoft.com/office/drawing/2014/main" val="537544458"/>
                    </a:ext>
                  </a:extLst>
                </a:gridCol>
                <a:gridCol w="1093560">
                  <a:extLst>
                    <a:ext uri="{9D8B030D-6E8A-4147-A177-3AD203B41FA5}">
                      <a16:colId xmlns:a16="http://schemas.microsoft.com/office/drawing/2014/main" val="909219341"/>
                    </a:ext>
                  </a:extLst>
                </a:gridCol>
                <a:gridCol w="1094466">
                  <a:extLst>
                    <a:ext uri="{9D8B030D-6E8A-4147-A177-3AD203B41FA5}">
                      <a16:colId xmlns:a16="http://schemas.microsoft.com/office/drawing/2014/main" val="735278889"/>
                    </a:ext>
                  </a:extLst>
                </a:gridCol>
              </a:tblGrid>
              <a:tr h="583989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學年度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108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107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106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105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104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354298"/>
                  </a:ext>
                </a:extLst>
              </a:tr>
              <a:tr h="1220173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spc="-150">
                          <a:effectLst/>
                        </a:rPr>
                        <a:t>前</a:t>
                      </a:r>
                      <a:r>
                        <a:rPr lang="en-US" sz="1400" kern="100" spc="-150">
                          <a:effectLst/>
                        </a:rPr>
                        <a:t>3</a:t>
                      </a:r>
                      <a:r>
                        <a:rPr lang="zh-TW" sz="1400" kern="100" spc="-150">
                          <a:effectLst/>
                        </a:rPr>
                        <a:t>志願錄取率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93.62%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93.7%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92.32%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87.28%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87.26%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5076855"/>
                  </a:ext>
                </a:extLst>
              </a:tr>
              <a:tr h="1220173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總錄取率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98.61%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98.66%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98.70%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96.39%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97.20%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2580339"/>
                  </a:ext>
                </a:extLst>
              </a:tr>
            </a:tbl>
          </a:graphicData>
        </a:graphic>
      </p:graphicFrame>
      <p:sp>
        <p:nvSpPr>
          <p:cNvPr id="8" name="Shape 84"/>
          <p:cNvSpPr>
            <a:spLocks noChangeArrowheads="1"/>
          </p:cNvSpPr>
          <p:nvPr/>
        </p:nvSpPr>
        <p:spPr bwMode="auto">
          <a:xfrm>
            <a:off x="2699792" y="2215590"/>
            <a:ext cx="1291129" cy="318290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51520" y="742663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838127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群組 3"/>
          <p:cNvGrpSpPr>
            <a:grpSpLocks/>
          </p:cNvGrpSpPr>
          <p:nvPr/>
        </p:nvGrpSpPr>
        <p:grpSpPr bwMode="auto">
          <a:xfrm>
            <a:off x="179388" y="115888"/>
            <a:ext cx="8856662" cy="6742112"/>
            <a:chOff x="790513" y="1196752"/>
            <a:chExt cx="7605576" cy="5578607"/>
          </a:xfrm>
        </p:grpSpPr>
        <p:pic>
          <p:nvPicPr>
            <p:cNvPr id="8705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0513" y="1196753"/>
              <a:ext cx="3853495" cy="5578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05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44008" y="1196752"/>
              <a:ext cx="3752081" cy="5578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圓角矩形 4">
            <a:extLst/>
          </p:cNvPr>
          <p:cNvSpPr/>
          <p:nvPr/>
        </p:nvSpPr>
        <p:spPr>
          <a:xfrm>
            <a:off x="215900" y="1196975"/>
            <a:ext cx="4319588" cy="36544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8" name="圓角矩形 7">
            <a:extLst/>
          </p:cNvPr>
          <p:cNvSpPr/>
          <p:nvPr/>
        </p:nvSpPr>
        <p:spPr>
          <a:xfrm>
            <a:off x="215900" y="4868863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215900" y="5805488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6" name="圓角矩形 5">
            <a:extLst/>
          </p:cNvPr>
          <p:cNvSpPr/>
          <p:nvPr/>
        </p:nvSpPr>
        <p:spPr>
          <a:xfrm>
            <a:off x="4667250" y="260350"/>
            <a:ext cx="4368800" cy="24368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4667250" y="2708275"/>
            <a:ext cx="4368800" cy="2176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4667250" y="4868863"/>
            <a:ext cx="4368800" cy="19018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1871663" y="1700213"/>
            <a:ext cx="692150" cy="27844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興趣與性向</a:t>
            </a:r>
          </a:p>
        </p:txBody>
      </p:sp>
      <p:sp>
        <p:nvSpPr>
          <p:cNvPr id="15" name="圓角矩形 14">
            <a:extLst/>
          </p:cNvPr>
          <p:cNvSpPr/>
          <p:nvPr/>
        </p:nvSpPr>
        <p:spPr>
          <a:xfrm>
            <a:off x="1655763" y="5013325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環境</a:t>
            </a:r>
          </a:p>
        </p:txBody>
      </p:sp>
      <p:sp>
        <p:nvSpPr>
          <p:cNvPr id="16" name="圓角矩形 15">
            <a:extLst/>
          </p:cNvPr>
          <p:cNvSpPr/>
          <p:nvPr/>
        </p:nvSpPr>
        <p:spPr>
          <a:xfrm>
            <a:off x="1655763" y="5949950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資訊</a:t>
            </a:r>
          </a:p>
        </p:txBody>
      </p:sp>
      <p:sp>
        <p:nvSpPr>
          <p:cNvPr id="18" name="圓角矩形 17">
            <a:extLst/>
          </p:cNvPr>
          <p:cNvSpPr/>
          <p:nvPr/>
        </p:nvSpPr>
        <p:spPr>
          <a:xfrm>
            <a:off x="5184775" y="1196975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進路類型選擇</a:t>
            </a:r>
          </a:p>
        </p:txBody>
      </p:sp>
      <p:sp>
        <p:nvSpPr>
          <p:cNvPr id="19" name="圓角矩形 18">
            <a:extLst/>
          </p:cNvPr>
          <p:cNvSpPr/>
          <p:nvPr/>
        </p:nvSpPr>
        <p:spPr>
          <a:xfrm>
            <a:off x="5184775" y="3357563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家長、老師想法</a:t>
            </a:r>
          </a:p>
        </p:txBody>
      </p:sp>
      <p:sp>
        <p:nvSpPr>
          <p:cNvPr id="20" name="圓角矩形 19">
            <a:extLst/>
          </p:cNvPr>
          <p:cNvSpPr/>
          <p:nvPr/>
        </p:nvSpPr>
        <p:spPr>
          <a:xfrm>
            <a:off x="5256213" y="5661025"/>
            <a:ext cx="3025775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適性入學選擇</a:t>
            </a:r>
          </a:p>
        </p:txBody>
      </p:sp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460375" y="6151563"/>
            <a:ext cx="2381250" cy="554037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2019/11/18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8067" name="投影片編號版面配置區 2"/>
          <p:cNvSpPr txBox="1">
            <a:spLocks noGrp="1"/>
          </p:cNvSpPr>
          <p:nvPr/>
        </p:nvSpPr>
        <p:spPr bwMode="auto">
          <a:xfrm>
            <a:off x="6556375" y="6151563"/>
            <a:ext cx="23812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00B28188-2E2A-48B2-A16B-47035507E5DC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51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88068" name="群組 3"/>
          <p:cNvGrpSpPr>
            <a:grpSpLocks/>
          </p:cNvGrpSpPr>
          <p:nvPr/>
        </p:nvGrpSpPr>
        <p:grpSpPr bwMode="auto">
          <a:xfrm>
            <a:off x="250825" y="115888"/>
            <a:ext cx="8605838" cy="6553200"/>
            <a:chOff x="1115616" y="1341767"/>
            <a:chExt cx="6742509" cy="4772167"/>
          </a:xfrm>
        </p:grpSpPr>
        <p:pic>
          <p:nvPicPr>
            <p:cNvPr id="8807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15616" y="1341767"/>
              <a:ext cx="3456384" cy="4772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7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0" y="1341909"/>
              <a:ext cx="3286125" cy="477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圓角矩形 7">
            <a:extLst/>
          </p:cNvPr>
          <p:cNvSpPr/>
          <p:nvPr/>
        </p:nvSpPr>
        <p:spPr>
          <a:xfrm>
            <a:off x="250825" y="115888"/>
            <a:ext cx="4411663" cy="38449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1042988" y="5084763"/>
            <a:ext cx="2901950" cy="69215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就近入學選擇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250825" y="3933825"/>
            <a:ext cx="4411663" cy="2717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4683125" y="112713"/>
            <a:ext cx="4100513" cy="6578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pic>
        <p:nvPicPr>
          <p:cNvPr id="88073" name="圖片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700213"/>
            <a:ext cx="4032250" cy="1944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圓角矩形 14">
            <a:extLst/>
          </p:cNvPr>
          <p:cNvSpPr/>
          <p:nvPr/>
        </p:nvSpPr>
        <p:spPr>
          <a:xfrm>
            <a:off x="6372225" y="3500438"/>
            <a:ext cx="1533525" cy="20526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選擇與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</a:t>
            </a:r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76200" y="6400800"/>
            <a:ext cx="3200400" cy="284163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2019/11/18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9091" name="投影片編號版面配置區 2"/>
          <p:cNvSpPr txBox="1">
            <a:spLocks noGrp="1"/>
          </p:cNvSpPr>
          <p:nvPr/>
        </p:nvSpPr>
        <p:spPr bwMode="auto"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AE18D5EA-3F1F-47D5-B072-095D4F733FF9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52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89092" name="群組 3"/>
          <p:cNvGrpSpPr>
            <a:grpSpLocks/>
          </p:cNvGrpSpPr>
          <p:nvPr/>
        </p:nvGrpSpPr>
        <p:grpSpPr bwMode="auto">
          <a:xfrm>
            <a:off x="179388" y="115888"/>
            <a:ext cx="8856662" cy="6481762"/>
            <a:chOff x="578464" y="1340768"/>
            <a:chExt cx="6706472" cy="4829175"/>
          </a:xfrm>
        </p:grpSpPr>
        <p:pic>
          <p:nvPicPr>
            <p:cNvPr id="89099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8464" y="1340768"/>
              <a:ext cx="3276600" cy="482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10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16289" y="1372887"/>
              <a:ext cx="3468647" cy="4758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圓角矩形 8">
            <a:extLst/>
          </p:cNvPr>
          <p:cNvSpPr/>
          <p:nvPr/>
        </p:nvSpPr>
        <p:spPr>
          <a:xfrm>
            <a:off x="1476375" y="333375"/>
            <a:ext cx="1608138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決定</a:t>
            </a:r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1547813" y="3213100"/>
            <a:ext cx="1608137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親師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支持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5867400" y="2852738"/>
            <a:ext cx="1609725" cy="200342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諮詢過程紀錄</a:t>
            </a:r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179388" y="115888"/>
            <a:ext cx="4276725" cy="2686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3" name="圓角矩形 12">
            <a:extLst/>
          </p:cNvPr>
          <p:cNvSpPr/>
          <p:nvPr/>
        </p:nvSpPr>
        <p:spPr>
          <a:xfrm>
            <a:off x="179388" y="2781300"/>
            <a:ext cx="4276725" cy="2684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4" name="圓角矩形 13">
            <a:extLst/>
          </p:cNvPr>
          <p:cNvSpPr/>
          <p:nvPr/>
        </p:nvSpPr>
        <p:spPr>
          <a:xfrm>
            <a:off x="4427538" y="1052513"/>
            <a:ext cx="4581525" cy="51387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9" descr="圖片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700213"/>
            <a:ext cx="3033712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5157788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矩形 10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六、生涯輔導紀錄－家長的話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01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7100" y="1358900"/>
            <a:ext cx="4059238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5707063" y="1325563"/>
            <a:ext cx="3436937" cy="3686175"/>
          </a:xfrm>
          <a:prstGeom prst="wedgeEllipseCallout">
            <a:avLst>
              <a:gd name="adj1" fmla="val 3821"/>
              <a:gd name="adj2" fmla="val 55144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請爸媽仔細看完孩子的各項紀錄，找時間與孩子聊聊、寫下自己對孩子生涯規劃的想法，</a:t>
            </a:r>
            <a:r>
              <a:rPr lang="zh-TW" altLang="en-US" sz="2400" b="1" u="sng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不要只有簽名喔！</a:t>
            </a:r>
          </a:p>
        </p:txBody>
      </p:sp>
      <p:pic>
        <p:nvPicPr>
          <p:cNvPr id="90119" name="圖片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43813" y="5040313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0" name="圖片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44638" y="2252663"/>
            <a:ext cx="3201987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179388" y="1700213"/>
            <a:ext cx="3097212" cy="3167062"/>
          </a:xfrm>
          <a:prstGeom prst="wedgeEllipseCallout">
            <a:avLst>
              <a:gd name="adj1" fmla="val -9937"/>
              <a:gd name="adj2" fmla="val 65492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每學年結束前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大約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，學校會請孩子將生涯輔導紀錄手冊帶回請家長參閱內容。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695325"/>
            <a:ext cx="7561262" cy="566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矩形 3"/>
          <p:cNvSpPr>
            <a:spLocks noChangeArrowheads="1"/>
          </p:cNvSpPr>
          <p:nvPr/>
        </p:nvSpPr>
        <p:spPr bwMode="auto">
          <a:xfrm>
            <a:off x="1079500" y="1844675"/>
            <a:ext cx="7216775" cy="868363"/>
          </a:xfrm>
          <a:prstGeom prst="rect">
            <a:avLst/>
          </a:prstGeom>
          <a:solidFill>
            <a:srgbClr val="FFFFCC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633413" indent="-633413"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親師生共同完成「</a:t>
            </a:r>
            <a:r>
              <a:rPr lang="zh-TW" altLang="en-US" sz="3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國中學生生涯輔導紀錄手冊</a:t>
            </a: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」生涯發展規劃書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>
            <a:extLst/>
          </p:cNvPr>
          <p:cNvSpPr/>
          <p:nvPr/>
        </p:nvSpPr>
        <p:spPr>
          <a:xfrm>
            <a:off x="1066800" y="3141663"/>
            <a:ext cx="7216775" cy="93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認識各縣市免試入學（含超額比序）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及特色招生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>
            <a:extLst/>
          </p:cNvPr>
          <p:cNvSpPr/>
          <p:nvPr/>
        </p:nvSpPr>
        <p:spPr>
          <a:xfrm>
            <a:off x="1062038" y="4508500"/>
            <a:ext cx="7216775" cy="936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認識全國五專、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各免試就學區高中職學校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89" name="矩形 7"/>
          <p:cNvSpPr>
            <a:spLocks noChangeArrowheads="1"/>
          </p:cNvSpPr>
          <p:nvPr/>
        </p:nvSpPr>
        <p:spPr bwMode="auto">
          <a:xfrm>
            <a:off x="1042988" y="5876925"/>
            <a:ext cx="7218362" cy="576263"/>
          </a:xfrm>
          <a:prstGeom prst="rect">
            <a:avLst/>
          </a:prstGeom>
          <a:solidFill>
            <a:srgbClr val="FFC00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教育部或各縣市志願選填試探系統</a:t>
            </a:r>
          </a:p>
        </p:txBody>
      </p:sp>
      <p:sp>
        <p:nvSpPr>
          <p:cNvPr id="16" name="向右箭號 15">
            <a:extLst/>
          </p:cNvPr>
          <p:cNvSpPr/>
          <p:nvPr/>
        </p:nvSpPr>
        <p:spPr>
          <a:xfrm rot="5400000">
            <a:off x="4494213" y="2752725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向右箭號 16">
            <a:extLst/>
          </p:cNvPr>
          <p:cNvSpPr/>
          <p:nvPr/>
        </p:nvSpPr>
        <p:spPr>
          <a:xfrm rot="5400000">
            <a:off x="4490243" y="4120357"/>
            <a:ext cx="360363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向右箭號 17">
            <a:extLst/>
          </p:cNvPr>
          <p:cNvSpPr/>
          <p:nvPr/>
        </p:nvSpPr>
        <p:spPr>
          <a:xfrm rot="5400000">
            <a:off x="4489450" y="5487988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93" name="矩形 10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孩子國中畢業前，如何協助孩子適性入學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689100"/>
            <a:ext cx="10795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827584" y="2348880"/>
            <a:ext cx="7772400" cy="1500187"/>
          </a:xfrm>
        </p:spPr>
        <p:txBody>
          <a:bodyPr anchor="b"/>
          <a:lstStyle/>
          <a:p>
            <a:pPr marL="0" indent="0" algn="ctr">
              <a:buFont typeface="Arial" pitchFamily="34" charset="0"/>
              <a:buNone/>
              <a:defRPr/>
            </a:pPr>
            <a:r>
              <a:rPr lang="zh-TW" alt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國中教育會考說明</a:t>
            </a:r>
            <a:endParaRPr lang="zh-TW" altLang="en-US" sz="6600" dirty="0">
              <a:ea typeface="微軟正黑體" pitchFamily="34" charset="-120"/>
            </a:endParaRPr>
          </a:p>
        </p:txBody>
      </p:sp>
      <p:sp>
        <p:nvSpPr>
          <p:cNvPr id="94211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3D9CB42-2F99-46B2-966D-961D946719C8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56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教育會考何時考</a:t>
            </a:r>
          </a:p>
        </p:txBody>
      </p:sp>
      <p:graphicFrame>
        <p:nvGraphicFramePr>
          <p:cNvPr id="5" name="內容版面配置區 4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22395883"/>
              </p:ext>
            </p:extLst>
          </p:nvPr>
        </p:nvGraphicFramePr>
        <p:xfrm>
          <a:off x="500034" y="1268413"/>
          <a:ext cx="8280400" cy="5195891"/>
        </p:xfrm>
        <a:graphic>
          <a:graphicData uri="http://schemas.openxmlformats.org/drawingml/2006/table">
            <a:tbl>
              <a:tblPr/>
              <a:tblGrid>
                <a:gridCol w="207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109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日（六）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109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17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日（日）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    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    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    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英語（閱讀）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午休 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    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英語（聽力）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139994" y="553750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標題 1"/>
          <p:cNvSpPr>
            <a:spLocks noGrp="1"/>
          </p:cNvSpPr>
          <p:nvPr>
            <p:ph type="title" idx="4294967295"/>
          </p:nvPr>
        </p:nvSpPr>
        <p:spPr>
          <a:xfrm>
            <a:off x="914400" y="1889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教育會考怎麼考</a:t>
            </a:r>
          </a:p>
        </p:txBody>
      </p:sp>
      <p:graphicFrame>
        <p:nvGraphicFramePr>
          <p:cNvPr id="4" name="內容版面配置區 3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857224" y="1268413"/>
          <a:ext cx="7704138" cy="5035554"/>
        </p:xfrm>
        <a:graphic>
          <a:graphicData uri="http://schemas.openxmlformats.org/drawingml/2006/table">
            <a:tbl>
              <a:tblPr/>
              <a:tblGrid>
                <a:gridCol w="1703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9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7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4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考試科目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題型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考試時間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　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8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  語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（閱讀）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8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（聽力）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8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　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80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8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非選擇題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　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　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引導寫作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內容版面配置區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數學科「</a:t>
            </a:r>
            <a:r>
              <a:rPr lang="zh-TW" altLang="en-US" sz="3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非選擇題」</a:t>
            </a:r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以及英語科「</a:t>
            </a:r>
            <a:r>
              <a:rPr lang="zh-TW" altLang="en-US" sz="3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聽力測驗」</a:t>
            </a:r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部分均納入成績計算。</a:t>
            </a:r>
            <a:endParaRPr lang="en-US" altLang="zh-TW" sz="3400" b="1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英語科</a:t>
            </a:r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呈現整體（閱讀及聽力）能力等級，並分列閱讀及聽力的等級描述，以提供學生學力資訊，閱讀及聽力計分比例為</a:t>
            </a:r>
            <a:r>
              <a:rPr lang="en-US" altLang="zh-TW" sz="3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80:20</a:t>
            </a:r>
            <a:r>
              <a:rPr lang="zh-TW" altLang="zh-TW" sz="3400" b="1">
                <a:solidFill>
                  <a:srgbClr val="333399"/>
                </a:solidFill>
              </a:rPr>
              <a:t>。</a:t>
            </a:r>
            <a:endParaRPr lang="en-US" altLang="zh-TW" sz="3400" b="1">
              <a:solidFill>
                <a:srgbClr val="333399"/>
              </a:solidFill>
            </a:endParaRPr>
          </a:p>
          <a:p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</a:t>
            </a:r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選擇題及非選擇題計分比例為</a:t>
            </a:r>
            <a:r>
              <a:rPr lang="en-US" altLang="zh-TW" sz="3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85:15</a:t>
            </a:r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>
              <a:buFont typeface="Arial" pitchFamily="34" charset="0"/>
              <a:buNone/>
            </a:pPr>
            <a:r>
              <a:rPr lang="zh-TW" altLang="en-US">
                <a:solidFill>
                  <a:srgbClr val="003366"/>
                </a:solidFill>
              </a:rPr>
              <a:t/>
            </a:r>
            <a:br>
              <a:rPr lang="zh-TW" altLang="en-US">
                <a:solidFill>
                  <a:srgbClr val="003366"/>
                </a:solidFill>
              </a:rPr>
            </a:br>
            <a:endParaRPr lang="zh-TW" altLang="en-US"/>
          </a:p>
        </p:txBody>
      </p:sp>
      <p:sp>
        <p:nvSpPr>
          <p:cNvPr id="6" name="Picture 5" descr="MC900281970[1]"/>
          <p:cNvSpPr>
            <a:spLocks noChangeAspect="1" noChangeArrowheads="1"/>
          </p:cNvSpPr>
          <p:nvPr/>
        </p:nvSpPr>
        <p:spPr bwMode="auto">
          <a:xfrm>
            <a:off x="7573963" y="0"/>
            <a:ext cx="157003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zh-TW" altLang="en-US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108學年度適性入學成果</a:t>
            </a: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395536" y="1292210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本區近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錄取率</a:t>
            </a:r>
            <a:endParaRPr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539552" y="5013176"/>
            <a:ext cx="8424936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學年度當總積分完全相同時，需進行超額比序，</a:t>
            </a:r>
            <a:endParaRPr lang="en-US" altLang="zh-TW" sz="2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比序至「志願序積分」時，志願序積分高者將優先錄取。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066034"/>
              </p:ext>
            </p:extLst>
          </p:nvPr>
        </p:nvGraphicFramePr>
        <p:xfrm>
          <a:off x="1043607" y="2294876"/>
          <a:ext cx="6048672" cy="18041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8307">
                  <a:extLst>
                    <a:ext uri="{9D8B030D-6E8A-4147-A177-3AD203B41FA5}">
                      <a16:colId xmlns:a16="http://schemas.microsoft.com/office/drawing/2014/main" val="254185441"/>
                    </a:ext>
                  </a:extLst>
                </a:gridCol>
                <a:gridCol w="1323455">
                  <a:extLst>
                    <a:ext uri="{9D8B030D-6E8A-4147-A177-3AD203B41FA5}">
                      <a16:colId xmlns:a16="http://schemas.microsoft.com/office/drawing/2014/main" val="1283432225"/>
                    </a:ext>
                  </a:extLst>
                </a:gridCol>
                <a:gridCol w="1323455">
                  <a:extLst>
                    <a:ext uri="{9D8B030D-6E8A-4147-A177-3AD203B41FA5}">
                      <a16:colId xmlns:a16="http://schemas.microsoft.com/office/drawing/2014/main" val="3941859150"/>
                    </a:ext>
                  </a:extLst>
                </a:gridCol>
                <a:gridCol w="1323455">
                  <a:extLst>
                    <a:ext uri="{9D8B030D-6E8A-4147-A177-3AD203B41FA5}">
                      <a16:colId xmlns:a16="http://schemas.microsoft.com/office/drawing/2014/main" val="537544458"/>
                    </a:ext>
                  </a:extLst>
                </a:gridCol>
              </a:tblGrid>
              <a:tr h="583989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學年度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108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107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106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354298"/>
                  </a:ext>
                </a:extLst>
              </a:tr>
              <a:tr h="1220173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spc="-150" dirty="0">
                          <a:effectLst/>
                        </a:rPr>
                        <a:t>第</a:t>
                      </a:r>
                      <a:r>
                        <a:rPr lang="en-US" altLang="zh-TW" sz="1400" kern="100" spc="-150" dirty="0">
                          <a:effectLst/>
                        </a:rPr>
                        <a:t>1</a:t>
                      </a:r>
                      <a:r>
                        <a:rPr lang="zh-TW" sz="1400" kern="100" spc="-150" dirty="0">
                          <a:effectLst/>
                        </a:rPr>
                        <a:t>志願錄取率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59.21%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74.34%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73.76%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5076855"/>
                  </a:ext>
                </a:extLst>
              </a:tr>
            </a:tbl>
          </a:graphicData>
        </a:graphic>
      </p:graphicFrame>
      <p:sp>
        <p:nvSpPr>
          <p:cNvPr id="8" name="Shape 84"/>
          <p:cNvSpPr>
            <a:spLocks noChangeArrowheads="1"/>
          </p:cNvSpPr>
          <p:nvPr/>
        </p:nvSpPr>
        <p:spPr bwMode="auto">
          <a:xfrm>
            <a:off x="3131840" y="2243955"/>
            <a:ext cx="1291129" cy="185956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79512" y="711522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6230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標題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國中教育會考 成績單</a:t>
            </a:r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643063"/>
            <a:ext cx="5278438" cy="483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圖說文字 1">
            <a:extLst/>
          </p:cNvPr>
          <p:cNvSpPr/>
          <p:nvPr/>
        </p:nvSpPr>
        <p:spPr>
          <a:xfrm>
            <a:off x="1979613" y="1114425"/>
            <a:ext cx="1522412" cy="431800"/>
          </a:xfrm>
          <a:prstGeom prst="wedgeRectCallout">
            <a:avLst>
              <a:gd name="adj1" fmla="val 16582"/>
              <a:gd name="adj2" fmla="val 10339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等級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級分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18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圖說文字 12">
            <a:extLst/>
          </p:cNvPr>
          <p:cNvSpPr/>
          <p:nvPr/>
        </p:nvSpPr>
        <p:spPr>
          <a:xfrm>
            <a:off x="3924300" y="1114425"/>
            <a:ext cx="2087563" cy="431800"/>
          </a:xfrm>
          <a:prstGeom prst="wedgeRectCallout">
            <a:avLst>
              <a:gd name="adj1" fmla="val 4746"/>
              <a:gd name="adj2" fmla="val 9874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等級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級分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說明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0" y="2062163"/>
            <a:ext cx="193357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kumimoji="0" lang="zh-TW" altLang="en-US" sz="1800"/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0" y="2062163"/>
            <a:ext cx="193357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kumimoji="0" lang="zh-TW" altLang="en-US" sz="1800"/>
          </a:p>
        </p:txBody>
      </p:sp>
      <p:graphicFrame>
        <p:nvGraphicFramePr>
          <p:cNvPr id="734213" name="Group 5">
            <a:extLst/>
          </p:cNvPr>
          <p:cNvGraphicFramePr>
            <a:graphicFrameLocks noGrp="1"/>
          </p:cNvGraphicFramePr>
          <p:nvPr/>
        </p:nvGraphicFramePr>
        <p:xfrm>
          <a:off x="1149350" y="2062163"/>
          <a:ext cx="6845300" cy="517554"/>
        </p:xfrm>
        <a:graphic>
          <a:graphicData uri="http://schemas.openxmlformats.org/drawingml/2006/table">
            <a:tbl>
              <a:tblPr/>
              <a:tblGrid>
                <a:gridCol w="684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T="45417" marB="454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34219" name="Rectangle 11">
            <a:extLst/>
          </p:cNvPr>
          <p:cNvSpPr>
            <a:spLocks noChangeArrowheads="1"/>
          </p:cNvSpPr>
          <p:nvPr/>
        </p:nvSpPr>
        <p:spPr bwMode="auto">
          <a:xfrm>
            <a:off x="0" y="23828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latin typeface="+mn-lt"/>
              <a:ea typeface="+mn-ea"/>
            </a:endParaRPr>
          </a:p>
        </p:txBody>
      </p:sp>
      <p:sp>
        <p:nvSpPr>
          <p:cNvPr id="29707" name="Rectangle 11">
            <a:extLst/>
          </p:cNvPr>
          <p:cNvSpPr>
            <a:spLocks noChangeArrowheads="1"/>
          </p:cNvSpPr>
          <p:nvPr/>
        </p:nvSpPr>
        <p:spPr bwMode="auto">
          <a:xfrm>
            <a:off x="-12753975" y="-1799116925"/>
            <a:ext cx="755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表一、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08" name="Rectangle 12">
            <a:extLst/>
          </p:cNvPr>
          <p:cNvSpPr>
            <a:spLocks noChangeArrowheads="1"/>
          </p:cNvSpPr>
          <p:nvPr/>
        </p:nvSpPr>
        <p:spPr bwMode="auto">
          <a:xfrm>
            <a:off x="-8943975" y="399405475"/>
            <a:ext cx="5619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700">
                <a:latin typeface="Times New Roman" pitchFamily="18" charset="0"/>
                <a:cs typeface="Times New Roman" pitchFamily="18" charset="0"/>
              </a:rPr>
              <a:t>103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09" name="Rectangle 13">
            <a:extLst/>
          </p:cNvPr>
          <p:cNvSpPr>
            <a:spLocks noChangeArrowheads="1"/>
          </p:cNvSpPr>
          <p:nvPr/>
        </p:nvSpPr>
        <p:spPr bwMode="auto">
          <a:xfrm>
            <a:off x="-5984875" y="-1799132800"/>
            <a:ext cx="536575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700">
                <a:latin typeface="Times New Roman" pitchFamily="18" charset="0"/>
                <a:cs typeface="Times New Roman" pitchFamily="18" charset="0"/>
              </a:rPr>
              <a:t>年國中教育會考各科能力等級加標示與答對題數對照表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0" name="Rectangle 14">
            <a:extLst/>
          </p:cNvPr>
          <p:cNvSpPr>
            <a:spLocks noChangeArrowheads="1"/>
          </p:cNvSpPr>
          <p:nvPr/>
        </p:nvSpPr>
        <p:spPr bwMode="auto">
          <a:xfrm>
            <a:off x="-49180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國文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1" name="Rectangle 15">
            <a:extLst/>
          </p:cNvPr>
          <p:cNvSpPr>
            <a:spLocks noChangeArrowheads="1"/>
          </p:cNvSpPr>
          <p:nvPr/>
        </p:nvSpPr>
        <p:spPr bwMode="auto">
          <a:xfrm>
            <a:off x="-204692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英語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2" name="Rectangle 16">
            <a:extLst/>
          </p:cNvPr>
          <p:cNvSpPr>
            <a:spLocks noChangeArrowheads="1"/>
          </p:cNvSpPr>
          <p:nvPr/>
        </p:nvSpPr>
        <p:spPr bwMode="auto">
          <a:xfrm>
            <a:off x="111855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數學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3" name="Rectangle 17">
            <a:extLst/>
          </p:cNvPr>
          <p:cNvSpPr>
            <a:spLocks noChangeArrowheads="1"/>
          </p:cNvSpPr>
          <p:nvPr/>
        </p:nvSpPr>
        <p:spPr bwMode="auto">
          <a:xfrm>
            <a:off x="192436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社會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4" name="Rectangle 18">
            <a:extLst/>
          </p:cNvPr>
          <p:cNvSpPr>
            <a:spLocks noChangeArrowheads="1"/>
          </p:cNvSpPr>
          <p:nvPr/>
        </p:nvSpPr>
        <p:spPr bwMode="auto">
          <a:xfrm>
            <a:off x="272764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自然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5" name="Rectangle 19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精熟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6" name="Rectangle 20">
            <a:extLst/>
          </p:cNvPr>
          <p:cNvSpPr>
            <a:spLocks noChangeArrowheads="1"/>
          </p:cNvSpPr>
          <p:nvPr/>
        </p:nvSpPr>
        <p:spPr bwMode="auto">
          <a:xfrm>
            <a:off x="-10861675" y="-1799116925"/>
            <a:ext cx="5857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7" name="Rectangle 21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41~48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8" name="Rectangle 22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45~48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9" name="Rectangle 23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33~40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0" name="Rectangle 24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38~40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1" name="Rectangle 25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22~27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2" name="Rectangle 26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25~27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3" name="Rectangle 27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53~63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4" name="Rectangle 28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60~63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5" name="Rectangle 29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46~54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6" name="Rectangle 30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52~54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7" name="Rectangle 31">
            <a:extLst/>
          </p:cNvPr>
          <p:cNvSpPr>
            <a:spLocks noChangeArrowheads="1"/>
          </p:cNvSpPr>
          <p:nvPr/>
        </p:nvSpPr>
        <p:spPr bwMode="auto">
          <a:xfrm>
            <a:off x="-10506075" y="-1799116925"/>
            <a:ext cx="27955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A+ 43~44 36~37 24 57~59 50~51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8" name="Rectangle 32">
            <a:extLst/>
          </p:cNvPr>
          <p:cNvSpPr>
            <a:spLocks noChangeArrowheads="1"/>
          </p:cNvSpPr>
          <p:nvPr/>
        </p:nvSpPr>
        <p:spPr bwMode="auto">
          <a:xfrm>
            <a:off x="-10144125" y="-1799116925"/>
            <a:ext cx="29813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 41~42 33~35 22~23 53~56 46~49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9" name="Rectangle 33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基礎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30" name="Rectangle 34">
            <a:extLst/>
          </p:cNvPr>
          <p:cNvSpPr>
            <a:spLocks noChangeArrowheads="1"/>
          </p:cNvSpPr>
          <p:nvPr/>
        </p:nvSpPr>
        <p:spPr bwMode="auto">
          <a:xfrm>
            <a:off x="-10829925" y="-1799116925"/>
            <a:ext cx="57467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1" name="Rectangle 35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2" name="Rectangle 36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35~40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3" name="Rectangle 37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13~32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4" name="Rectangle 38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27~32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5" name="Rectangle 39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10~21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6" name="Rectangle 40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18~21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7" name="Rectangle 41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23~52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8" name="Rectangle 42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43~52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9" name="Rectangle 43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19~45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0" name="Rectangle 44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36~45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1" name="Rectangle 45">
            <a:extLst/>
          </p:cNvPr>
          <p:cNvSpPr>
            <a:spLocks noChangeArrowheads="1"/>
          </p:cNvSpPr>
          <p:nvPr/>
        </p:nvSpPr>
        <p:spPr bwMode="auto">
          <a:xfrm>
            <a:off x="-10467975" y="-1799116925"/>
            <a:ext cx="30781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B+ 30~34 22~26 15~17 35~42 28~35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2" name="Rectangle 46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97021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 19~29 13~21 10~14 23~34 19~27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3" name="Rectangle 47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待加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4" name="Rectangle 48">
            <a:extLst/>
          </p:cNvPr>
          <p:cNvSpPr>
            <a:spLocks noChangeArrowheads="1"/>
          </p:cNvSpPr>
          <p:nvPr/>
        </p:nvSpPr>
        <p:spPr bwMode="auto">
          <a:xfrm>
            <a:off x="-14354175" y="-1799116925"/>
            <a:ext cx="374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強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5" name="Rectangle 49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446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C 0~18 0~12 0~9 0~22 0~18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6" name="Rectangle 50">
            <a:extLst/>
          </p:cNvPr>
          <p:cNvSpPr>
            <a:spLocks noChangeArrowheads="1"/>
          </p:cNvSpPr>
          <p:nvPr/>
        </p:nvSpPr>
        <p:spPr bwMode="auto">
          <a:xfrm>
            <a:off x="-15586075" y="1798659725"/>
            <a:ext cx="6280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備註：本次等級設定結果英語科不包含聽力題、數學科不包含非選擇題。</a:t>
            </a: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7" name="Rectangle 51">
            <a:extLst/>
          </p:cNvPr>
          <p:cNvSpPr>
            <a:spLocks noChangeArrowheads="1"/>
          </p:cNvSpPr>
          <p:nvPr/>
        </p:nvSpPr>
        <p:spPr bwMode="auto">
          <a:xfrm>
            <a:off x="-12753975" y="-1799116925"/>
            <a:ext cx="755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表一、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8" name="Rectangle 52">
            <a:extLst/>
          </p:cNvPr>
          <p:cNvSpPr>
            <a:spLocks noChangeArrowheads="1"/>
          </p:cNvSpPr>
          <p:nvPr/>
        </p:nvSpPr>
        <p:spPr bwMode="auto">
          <a:xfrm>
            <a:off x="-8943975" y="399405475"/>
            <a:ext cx="5619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700">
                <a:latin typeface="Times New Roman" pitchFamily="18" charset="0"/>
                <a:cs typeface="Times New Roman" pitchFamily="18" charset="0"/>
              </a:rPr>
              <a:t>103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9" name="Rectangle 53">
            <a:extLst/>
          </p:cNvPr>
          <p:cNvSpPr>
            <a:spLocks noChangeArrowheads="1"/>
          </p:cNvSpPr>
          <p:nvPr/>
        </p:nvSpPr>
        <p:spPr bwMode="auto">
          <a:xfrm>
            <a:off x="-5984875" y="-1799132800"/>
            <a:ext cx="536575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700">
                <a:latin typeface="Times New Roman" pitchFamily="18" charset="0"/>
                <a:cs typeface="Times New Roman" pitchFamily="18" charset="0"/>
              </a:rPr>
              <a:t>年國中教育會考各科能力等級加標示與答對題數對照表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0" name="Rectangle 54">
            <a:extLst/>
          </p:cNvPr>
          <p:cNvSpPr>
            <a:spLocks noChangeArrowheads="1"/>
          </p:cNvSpPr>
          <p:nvPr/>
        </p:nvSpPr>
        <p:spPr bwMode="auto">
          <a:xfrm>
            <a:off x="-49180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國文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1" name="Rectangle 55">
            <a:extLst/>
          </p:cNvPr>
          <p:cNvSpPr>
            <a:spLocks noChangeArrowheads="1"/>
          </p:cNvSpPr>
          <p:nvPr/>
        </p:nvSpPr>
        <p:spPr bwMode="auto">
          <a:xfrm>
            <a:off x="-204692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英語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2" name="Rectangle 56">
            <a:extLst/>
          </p:cNvPr>
          <p:cNvSpPr>
            <a:spLocks noChangeArrowheads="1"/>
          </p:cNvSpPr>
          <p:nvPr/>
        </p:nvSpPr>
        <p:spPr bwMode="auto">
          <a:xfrm>
            <a:off x="111855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數學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3" name="Rectangle 57">
            <a:extLst/>
          </p:cNvPr>
          <p:cNvSpPr>
            <a:spLocks noChangeArrowheads="1"/>
          </p:cNvSpPr>
          <p:nvPr/>
        </p:nvSpPr>
        <p:spPr bwMode="auto">
          <a:xfrm>
            <a:off x="192436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社會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4" name="Rectangle 58">
            <a:extLst/>
          </p:cNvPr>
          <p:cNvSpPr>
            <a:spLocks noChangeArrowheads="1"/>
          </p:cNvSpPr>
          <p:nvPr/>
        </p:nvSpPr>
        <p:spPr bwMode="auto">
          <a:xfrm>
            <a:off x="272764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自然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5" name="Rectangle 59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精熟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6" name="Rectangle 60">
            <a:extLst/>
          </p:cNvPr>
          <p:cNvSpPr>
            <a:spLocks noChangeArrowheads="1"/>
          </p:cNvSpPr>
          <p:nvPr/>
        </p:nvSpPr>
        <p:spPr bwMode="auto">
          <a:xfrm>
            <a:off x="-10861675" y="-1799116925"/>
            <a:ext cx="5857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7" name="Rectangle 61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41~48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8" name="Rectangle 62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45~48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9" name="Rectangle 63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33~40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0" name="Rectangle 64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38~40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1" name="Rectangle 65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22~27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2" name="Rectangle 66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25~27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3" name="Rectangle 67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53~63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4" name="Rectangle 68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60~63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5" name="Rectangle 69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46~54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6" name="Rectangle 70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52~54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7" name="Rectangle 71">
            <a:extLst/>
          </p:cNvPr>
          <p:cNvSpPr>
            <a:spLocks noChangeArrowheads="1"/>
          </p:cNvSpPr>
          <p:nvPr/>
        </p:nvSpPr>
        <p:spPr bwMode="auto">
          <a:xfrm>
            <a:off x="-10506075" y="-1799116925"/>
            <a:ext cx="27955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A+ 43~44 36~37 24 57~59 50~51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8" name="Rectangle 72">
            <a:extLst/>
          </p:cNvPr>
          <p:cNvSpPr>
            <a:spLocks noChangeArrowheads="1"/>
          </p:cNvSpPr>
          <p:nvPr/>
        </p:nvSpPr>
        <p:spPr bwMode="auto">
          <a:xfrm>
            <a:off x="-10144125" y="-1799116925"/>
            <a:ext cx="29813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 41~42 33~35 22~23 53~56 46~49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9" name="Rectangle 73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基礎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70" name="Rectangle 74">
            <a:extLst/>
          </p:cNvPr>
          <p:cNvSpPr>
            <a:spLocks noChangeArrowheads="1"/>
          </p:cNvSpPr>
          <p:nvPr/>
        </p:nvSpPr>
        <p:spPr bwMode="auto">
          <a:xfrm>
            <a:off x="-10829925" y="-1799116925"/>
            <a:ext cx="57467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1" name="Rectangle 75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2" name="Rectangle 76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35~40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3" name="Rectangle 77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13~32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4" name="Rectangle 78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27~32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5" name="Rectangle 79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10~21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6" name="Rectangle 80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18~21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7" name="Rectangle 81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23~52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8" name="Rectangle 82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43~52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9" name="Rectangle 83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19~45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0" name="Rectangle 84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36~45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1" name="Rectangle 85">
            <a:extLst/>
          </p:cNvPr>
          <p:cNvSpPr>
            <a:spLocks noChangeArrowheads="1"/>
          </p:cNvSpPr>
          <p:nvPr/>
        </p:nvSpPr>
        <p:spPr bwMode="auto">
          <a:xfrm>
            <a:off x="-10467975" y="-1799116925"/>
            <a:ext cx="30781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B+ 30~34 22~26 15~17 35~42 28~35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2" name="Rectangle 86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97021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 19~29 13~21 10~14 23~34 19~27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3" name="Rectangle 87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待加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84" name="Rectangle 88">
            <a:extLst/>
          </p:cNvPr>
          <p:cNvSpPr>
            <a:spLocks noChangeArrowheads="1"/>
          </p:cNvSpPr>
          <p:nvPr/>
        </p:nvSpPr>
        <p:spPr bwMode="auto">
          <a:xfrm>
            <a:off x="-14354175" y="-1799116925"/>
            <a:ext cx="374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強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85" name="Rectangle 89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446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C 0~18 0~12 0~9 0~22 0~18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6" name="Rectangle 90">
            <a:extLst/>
          </p:cNvPr>
          <p:cNvSpPr>
            <a:spLocks noChangeArrowheads="1"/>
          </p:cNvSpPr>
          <p:nvPr/>
        </p:nvSpPr>
        <p:spPr bwMode="auto">
          <a:xfrm>
            <a:off x="-15586075" y="1798659725"/>
            <a:ext cx="6280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備註：本次等級設定結果英語科不包含聽力題、數學科不包含非選擇題。</a:t>
            </a: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89" name="文字方塊 88">
            <a:extLst/>
          </p:cNvPr>
          <p:cNvSpPr txBox="1"/>
          <p:nvPr/>
        </p:nvSpPr>
        <p:spPr>
          <a:xfrm>
            <a:off x="0" y="0"/>
            <a:ext cx="2500313" cy="641350"/>
          </a:xfrm>
          <a:prstGeom prst="rect">
            <a:avLst/>
          </a:prstGeom>
          <a:solidFill>
            <a:srgbClr val="FFFB69"/>
          </a:solidFill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en-US" altLang="zh-TW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年會考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" y="908720"/>
            <a:ext cx="9144000" cy="5486400"/>
          </a:xfrm>
          <a:prstGeom prst="rect">
            <a:avLst/>
          </a:prstGeom>
        </p:spPr>
      </p:pic>
      <p:sp>
        <p:nvSpPr>
          <p:cNvPr id="90" name="文字方塊 89"/>
          <p:cNvSpPr txBox="1"/>
          <p:nvPr/>
        </p:nvSpPr>
        <p:spPr>
          <a:xfrm>
            <a:off x="58073" y="683985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投影片編號版面配置區 1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B9DA5FE-7514-4104-B62A-1088C2AC662F}" type="slidenum">
              <a:rPr kumimoji="0" lang="zh-TW" altLang="en-US" sz="1200">
                <a:solidFill>
                  <a:srgbClr val="898989"/>
                </a:solidFill>
                <a:latin typeface="Verdana" pitchFamily="34" charset="0"/>
                <a:ea typeface="微軟正黑體" pitchFamily="34" charset="-120"/>
              </a:rPr>
              <a:pPr algn="r" eaLnBrk="1" hangingPunct="1"/>
              <a:t>62</a:t>
            </a:fld>
            <a:endParaRPr kumimoji="0" lang="en-US" altLang="zh-TW" sz="1200">
              <a:solidFill>
                <a:srgbClr val="898989"/>
              </a:solidFill>
              <a:latin typeface="Verdana" pitchFamily="34" charset="0"/>
              <a:ea typeface="微軟正黑體" pitchFamily="34" charset="-120"/>
            </a:endParaRPr>
          </a:p>
        </p:txBody>
      </p:sp>
      <p:sp>
        <p:nvSpPr>
          <p:cNvPr id="4" name="文字方塊 3">
            <a:extLst/>
          </p:cNvPr>
          <p:cNvSpPr txBox="1"/>
          <p:nvPr/>
        </p:nvSpPr>
        <p:spPr>
          <a:xfrm>
            <a:off x="0" y="0"/>
            <a:ext cx="2500313" cy="641350"/>
          </a:xfrm>
          <a:prstGeom prst="rect">
            <a:avLst/>
          </a:prstGeom>
          <a:solidFill>
            <a:srgbClr val="FFFB69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TW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en-U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年會考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68863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8073" y="607944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標題 3"/>
          <p:cNvSpPr>
            <a:spLocks noGrp="1"/>
          </p:cNvSpPr>
          <p:nvPr>
            <p:ph type="title" idx="4294967295"/>
          </p:nvPr>
        </p:nvSpPr>
        <p:spPr>
          <a:xfrm>
            <a:off x="914400" y="404813"/>
            <a:ext cx="8229600" cy="850900"/>
          </a:xfrm>
        </p:spPr>
        <p:txBody>
          <a:bodyPr/>
          <a:lstStyle/>
          <a:p>
            <a:pPr eaLnBrk="1" hangingPunct="1"/>
            <a:r>
              <a:rPr lang="zh-TW" altLang="en-US" sz="4200" b="1">
                <a:solidFill>
                  <a:schemeClr val="hlink"/>
                </a:solidFill>
                <a:ea typeface="標楷體" pitchFamily="65" charset="-120"/>
              </a:rPr>
              <a:t>能力等級與加註標示</a:t>
            </a:r>
          </a:p>
        </p:txBody>
      </p:sp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814388" y="1366838"/>
          <a:ext cx="8329642" cy="46080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400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1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57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能力等級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加註標示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標示說明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精熟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80~85%</a:t>
                      </a: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0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基礎</a:t>
                      </a: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(B)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endParaRPr lang="en-US" altLang="zh-TW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40%</a:t>
                      </a: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 ++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待加強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(C)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C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/>
          </p:cNvSpPr>
          <p:nvPr>
            <p:ph type="title" idx="4294967295"/>
          </p:nvPr>
        </p:nvSpPr>
        <p:spPr>
          <a:xfrm>
            <a:off x="914400" y="2708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微軟正黑體" pitchFamily="34" charset="-120"/>
                <a:ea typeface="標楷體" pitchFamily="65" charset="-120"/>
              </a:rPr>
              <a:t>數學科非選擇題</a:t>
            </a:r>
            <a:r>
              <a:rPr lang="en-US" altLang="zh-TW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>
                <a:latin typeface="微軟正黑體" pitchFamily="34" charset="-120"/>
                <a:ea typeface="標楷體" pitchFamily="65" charset="-120"/>
              </a:rPr>
            </a:br>
            <a:r>
              <a:rPr lang="zh-TW" altLang="en-US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數學非選擇題評量的能力</a:t>
            </a:r>
          </a:p>
        </p:txBody>
      </p:sp>
      <p:sp>
        <p:nvSpPr>
          <p:cNvPr id="106499" name="內容版面配置區 2"/>
          <p:cNvSpPr>
            <a:spLocks noGrp="1"/>
          </p:cNvSpPr>
          <p:nvPr>
            <p:ph idx="4294967295"/>
          </p:nvPr>
        </p:nvSpPr>
        <p:spPr>
          <a:xfrm>
            <a:off x="914400" y="1384300"/>
            <a:ext cx="8229600" cy="4781550"/>
          </a:xfrm>
        </p:spPr>
        <p:txBody>
          <a:bodyPr/>
          <a:lstStyle/>
          <a:p>
            <a:pPr eaLnBrk="1" hangingPunct="1">
              <a:buFont typeface="Wingdings" pitchFamily="2" charset="2"/>
              <a:buChar char="u"/>
            </a:pPr>
            <a:r>
              <a:rPr lang="zh-TW" altLang="zh-TW">
                <a:latin typeface="標楷體" pitchFamily="65" charset="-120"/>
                <a:ea typeface="標楷體" pitchFamily="65" charset="-120"/>
              </a:rPr>
              <a:t>評量學生</a:t>
            </a:r>
            <a:r>
              <a:rPr lang="zh-TW" altLang="zh-TW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運用數學知識解題</a:t>
            </a:r>
            <a:r>
              <a:rPr lang="zh-TW" altLang="zh-TW">
                <a:latin typeface="標楷體" pitchFamily="65" charset="-120"/>
                <a:ea typeface="標楷體" pitchFamily="65" charset="-120"/>
              </a:rPr>
              <a:t>，並</a:t>
            </a:r>
            <a:r>
              <a:rPr lang="zh-TW" altLang="zh-TW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表達其解題思維過程與說明理由的能力</a:t>
            </a:r>
            <a:r>
              <a:rPr lang="zh-TW" altLang="zh-TW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Char char="u"/>
            </a:pPr>
            <a:r>
              <a:rPr lang="zh-TW" altLang="zh-TW">
                <a:latin typeface="標楷體" pitchFamily="65" charset="-120"/>
                <a:ea typeface="標楷體" pitchFamily="65" charset="-120"/>
              </a:rPr>
              <a:t>評分規準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   評閱</a:t>
            </a:r>
            <a:r>
              <a:rPr lang="zh-TW" altLang="zh-TW">
                <a:latin typeface="標楷體" pitchFamily="65" charset="-120"/>
                <a:ea typeface="標楷體" pitchFamily="65" charset="-120"/>
              </a:rPr>
              <a:t>學生解題過程中擬定「</a:t>
            </a:r>
            <a:r>
              <a:rPr lang="zh-TW" altLang="zh-TW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zh-TW">
                <a:latin typeface="標楷體" pitchFamily="65" charset="-120"/>
                <a:ea typeface="標楷體" pitchFamily="65" charset="-120"/>
              </a:rPr>
              <a:t>」的適切性，及過程「</a:t>
            </a:r>
            <a:r>
              <a:rPr lang="zh-TW" altLang="zh-TW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zh-TW">
                <a:latin typeface="標楷體" pitchFamily="65" charset="-120"/>
                <a:ea typeface="標楷體" pitchFamily="65" charset="-120"/>
              </a:rPr>
              <a:t>」的合理、完整性。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」是指學生察覺題目條件要素，將題目轉化成數學問題並擬定解題方法。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」是指解題過程的呈現與步驟間合理性的說明。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評分規準</a:t>
            </a:r>
          </a:p>
        </p:txBody>
      </p:sp>
      <p:graphicFrame>
        <p:nvGraphicFramePr>
          <p:cNvPr id="548867" name="Group 3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60572601"/>
              </p:ext>
            </p:extLst>
          </p:nvPr>
        </p:nvGraphicFramePr>
        <p:xfrm>
          <a:off x="323528" y="1628800"/>
          <a:ext cx="8569325" cy="3829050"/>
        </p:xfrm>
        <a:graphic>
          <a:graphicData uri="http://schemas.openxmlformats.org/drawingml/2006/table">
            <a:tbl>
              <a:tblPr/>
              <a:tblGrid>
                <a:gridCol w="92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48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分數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評分規準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策略適切，表達合理、完整。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8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策略適切，表達雖合理，大致完整，但出現計算錯誤。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策略適切，表達合理，大致完整，但沒有顯示部分步驟間的合理性。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8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策略適切，表達雖大致合理，但出現錯誤的引用。</a:t>
                      </a: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策略方向正確，但缺乏嚴謹性，不足以解決題目問題。</a:t>
                      </a: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策略方向正確，但未能完全將題目轉化成數學問題。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策略模糊不清；解題過程空白或與題目無關。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圖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2025" y="115888"/>
            <a:ext cx="45434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395288" y="0"/>
            <a:ext cx="1019175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答案卷樣式</a:t>
            </a:r>
            <a:endParaRPr lang="zh-TW" altLang="en-US" sz="4400" b="1" dirty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4" name="矩形圖說文字 3">
            <a:extLst/>
          </p:cNvPr>
          <p:cNvSpPr/>
          <p:nvPr/>
        </p:nvSpPr>
        <p:spPr>
          <a:xfrm>
            <a:off x="6337300" y="692150"/>
            <a:ext cx="2698750" cy="936625"/>
          </a:xfrm>
          <a:prstGeom prst="wedgeRectCallout">
            <a:avLst>
              <a:gd name="adj1" fmla="val -77691"/>
              <a:gd name="adj2" fmla="val 425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zh-TW" altLang="en-US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非選擇題作答區每格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indent="98425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大小為 </a:t>
            </a:r>
            <a:r>
              <a:rPr lang="en-US" altLang="zh-TW" sz="1800" b="1" u="sng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12cm*12cm</a:t>
            </a:r>
            <a:endParaRPr lang="zh-TW" altLang="en-US" sz="18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圖說文字 5">
            <a:extLst/>
          </p:cNvPr>
          <p:cNvSpPr/>
          <p:nvPr/>
        </p:nvSpPr>
        <p:spPr>
          <a:xfrm>
            <a:off x="144463" y="4365625"/>
            <a:ext cx="2124075" cy="1079500"/>
          </a:xfrm>
          <a:prstGeom prst="wedgeRectCallout">
            <a:avLst>
              <a:gd name="adj1" fmla="val 70568"/>
              <a:gd name="adj2" fmla="val -638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選擇題作答區，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需以</a:t>
            </a:r>
            <a:r>
              <a:rPr lang="en-US" altLang="zh-TW" sz="1800" dirty="0">
                <a:solidFill>
                  <a:schemeClr val="tx1"/>
                </a:solidFill>
                <a:latin typeface="標楷體" pitchFamily="65" charset="-120"/>
              </a:rPr>
              <a:t>2B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鉛筆書寫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標題 1"/>
          <p:cNvSpPr>
            <a:spLocks noGrp="1"/>
          </p:cNvSpPr>
          <p:nvPr>
            <p:ph type="title" idx="4294967295"/>
          </p:nvPr>
        </p:nvSpPr>
        <p:spPr>
          <a:xfrm>
            <a:off x="914400" y="11588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作答注意事項</a:t>
            </a:r>
          </a:p>
        </p:txBody>
      </p:sp>
      <p:sp>
        <p:nvSpPr>
          <p:cNvPr id="109571" name="內容版面配置區 2"/>
          <p:cNvSpPr>
            <a:spLocks noGrp="1"/>
          </p:cNvSpPr>
          <p:nvPr>
            <p:ph idx="4294967295"/>
          </p:nvPr>
        </p:nvSpPr>
        <p:spPr>
          <a:xfrm>
            <a:off x="863600" y="1000125"/>
            <a:ext cx="8280400" cy="3014663"/>
          </a:xfrm>
        </p:spPr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zh-TW" sz="28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只寫答案而</a:t>
            </a:r>
            <a:r>
              <a:rPr lang="zh-TW" altLang="zh-TW" sz="28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無計算過程或說明</a:t>
            </a:r>
            <a:r>
              <a:rPr lang="zh-TW" altLang="zh-TW" sz="28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，無法判斷其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「策略」與「表達」</a:t>
            </a:r>
            <a:r>
              <a:rPr lang="zh-TW" altLang="zh-TW" sz="28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能力，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該題以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0</a:t>
            </a:r>
            <a:r>
              <a:rPr lang="zh-TW" altLang="zh-TW" sz="28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分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計</a:t>
            </a:r>
            <a:r>
              <a:rPr lang="zh-TW" altLang="zh-TW" sz="28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en-US" sz="28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使用</a:t>
            </a:r>
            <a:r>
              <a:rPr lang="zh-TW" altLang="en-US" sz="28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黑色墨水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的筆書寫，</a:t>
            </a:r>
            <a:r>
              <a:rPr lang="zh-TW" altLang="en-US" sz="28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在規定的作答區內書寫</a:t>
            </a:r>
            <a:endParaRPr lang="en-US" altLang="zh-TW" sz="300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學生作答超出作答區，</a:t>
            </a:r>
            <a:r>
              <a:rPr lang="zh-TW" altLang="en-US" sz="26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僅以作答區內之內容進行評分</a:t>
            </a:r>
            <a:endParaRPr lang="en-US" altLang="zh-TW" sz="260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學生可先行</a:t>
            </a:r>
            <a:r>
              <a:rPr lang="zh-TW" altLang="en-US" sz="26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規劃作答方式</a:t>
            </a:r>
            <a:r>
              <a:rPr lang="zh-TW" altLang="en-US" sz="26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避免超出作答區</a:t>
            </a:r>
            <a:endParaRPr lang="en-US" altLang="zh-TW" sz="260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內容版面配置區 2">
            <a:extLst/>
          </p:cNvPr>
          <p:cNvSpPr txBox="1">
            <a:spLocks/>
          </p:cNvSpPr>
          <p:nvPr/>
        </p:nvSpPr>
        <p:spPr bwMode="auto">
          <a:xfrm>
            <a:off x="468313" y="3786188"/>
            <a:ext cx="828040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just" eaLnBrk="1">
              <a:spcBef>
                <a:spcPct val="20000"/>
              </a:spcBef>
              <a:buFontTx/>
              <a:buAutoNum type="arabicPeriod" startAt="3"/>
              <a:defRPr/>
            </a:pP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若作答時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自行在試題圖形上標示的記號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，在作答時需要用到，則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需將題目圖形畫在作答區內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，以利閱卷委員進行評分。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 algn="just" eaLnBrk="1">
              <a:spcBef>
                <a:spcPct val="20000"/>
              </a:spcBef>
              <a:buFontTx/>
              <a:buAutoNum type="arabicPeriod" startAt="4"/>
              <a:defRPr/>
            </a:pP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違規卷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包含學生洩漏私人身份（如：姓名、准考證號）、劃記與題目無關的文字、圖形或符號，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則</a:t>
            </a:r>
            <a:r>
              <a:rPr kumimoji="0" lang="zh-TW" altLang="en-US" sz="2800" b="1" u="sng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數學科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不計列等級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None/>
              <a:defRPr/>
            </a:pPr>
            <a:endParaRPr kumimoji="0" lang="en-US" altLang="zh-TW" kern="0" dirty="0">
              <a:latin typeface="微軟正黑體" pitchFamily="34" charset="-120"/>
              <a:ea typeface="標楷體" pitchFamily="65" charset="-12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zh-TW" altLang="en-US" kern="0" dirty="0">
              <a:latin typeface="微軟正黑體" pitchFamily="34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標題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超出作答區</a:t>
            </a:r>
          </a:p>
        </p:txBody>
      </p:sp>
      <p:sp>
        <p:nvSpPr>
          <p:cNvPr id="110595" name="內容版面配置區 2"/>
          <p:cNvSpPr>
            <a:spLocks noGrp="1"/>
          </p:cNvSpPr>
          <p:nvPr>
            <p:ph idx="4294967295"/>
          </p:nvPr>
        </p:nvSpPr>
        <p:spPr>
          <a:xfrm>
            <a:off x="5965825" y="1198563"/>
            <a:ext cx="3178175" cy="1158875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僅針對作答區內容進行評分</a:t>
            </a:r>
          </a:p>
        </p:txBody>
      </p:sp>
      <p:pic>
        <p:nvPicPr>
          <p:cNvPr id="110596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825" y="1071563"/>
            <a:ext cx="4051300" cy="410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0597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8400" y="2671763"/>
            <a:ext cx="3879850" cy="3971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9386" name="Group 15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452224"/>
              </p:ext>
            </p:extLst>
          </p:nvPr>
        </p:nvGraphicFramePr>
        <p:xfrm>
          <a:off x="341313" y="1628775"/>
          <a:ext cx="8567738" cy="4495801"/>
        </p:xfrm>
        <a:graphic>
          <a:graphicData uri="http://schemas.openxmlformats.org/drawingml/2006/table">
            <a:tbl>
              <a:tblPr/>
              <a:tblGrid>
                <a:gridCol w="1500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6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4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4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5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68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9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高職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0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家戶年所得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912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年國教</a:t>
                      </a: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入學後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教育部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1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489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不補助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5684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6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桃園市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補助</a:t>
                      </a:r>
                    </a:p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二名子女家庭</a:t>
                      </a: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17800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107950" y="714375"/>
            <a:ext cx="5392738" cy="769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kumimoji="0" lang="zh-TW" altLang="en-US" sz="4000" b="1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二、學費補助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364977" y="1484313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標題 1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規劃作答區</a:t>
            </a:r>
          </a:p>
        </p:txBody>
      </p:sp>
      <p:sp>
        <p:nvSpPr>
          <p:cNvPr id="111619" name="內容版面配置區 2"/>
          <p:cNvSpPr>
            <a:spLocks noGrp="1"/>
          </p:cNvSpPr>
          <p:nvPr>
            <p:ph idx="4294967295"/>
          </p:nvPr>
        </p:nvSpPr>
        <p:spPr>
          <a:xfrm>
            <a:off x="4500563" y="1143000"/>
            <a:ext cx="4643437" cy="17145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學生標示作答順序，並將作答區區分作答。</a:t>
            </a:r>
          </a:p>
        </p:txBody>
      </p:sp>
      <p:pic>
        <p:nvPicPr>
          <p:cNvPr id="111620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263" y="1227138"/>
            <a:ext cx="3963987" cy="4059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1621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9325" y="2433638"/>
            <a:ext cx="4170363" cy="421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標題 1"/>
          <p:cNvSpPr>
            <a:spLocks noGrp="1"/>
          </p:cNvSpPr>
          <p:nvPr>
            <p:ph type="title" idx="4294967295"/>
          </p:nvPr>
        </p:nvSpPr>
        <p:spPr>
          <a:xfrm>
            <a:off x="0" y="18573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將題目圖形畫在作答區內</a:t>
            </a:r>
          </a:p>
        </p:txBody>
      </p:sp>
      <p:sp>
        <p:nvSpPr>
          <p:cNvPr id="112643" name="內容版面配置區 2"/>
          <p:cNvSpPr>
            <a:spLocks noGrp="1"/>
          </p:cNvSpPr>
          <p:nvPr>
            <p:ph idx="4294967295"/>
          </p:nvPr>
        </p:nvSpPr>
        <p:spPr>
          <a:xfrm>
            <a:off x="5616575" y="1412875"/>
            <a:ext cx="3527425" cy="478155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學生如自行在題目的圖形上標示記號，並使用該記號作答時，需將題目圖形及使用的記號畫記在作答區內。</a:t>
            </a:r>
          </a:p>
        </p:txBody>
      </p:sp>
      <p:pic>
        <p:nvPicPr>
          <p:cNvPr id="112644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" y="1244600"/>
            <a:ext cx="5016500" cy="51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標題 1"/>
          <p:cNvSpPr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違規卷</a:t>
            </a:r>
          </a:p>
        </p:txBody>
      </p:sp>
      <p:sp>
        <p:nvSpPr>
          <p:cNvPr id="113667" name="內容版面配置區 2"/>
          <p:cNvSpPr>
            <a:spLocks noGrp="1"/>
          </p:cNvSpPr>
          <p:nvPr>
            <p:ph idx="4294967295"/>
          </p:nvPr>
        </p:nvSpPr>
        <p:spPr>
          <a:xfrm>
            <a:off x="4929188" y="1143000"/>
            <a:ext cx="4214812" cy="1801813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作答區中書寫與解題無關之文字、作圖。</a:t>
            </a:r>
          </a:p>
        </p:txBody>
      </p:sp>
      <p:pic>
        <p:nvPicPr>
          <p:cNvPr id="113668" name="圖片 4" descr="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285875"/>
            <a:ext cx="4087812" cy="3944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3669" name="Picture 2" descr="C:\Documents and Settings\liying\桌面\違規卷\105141212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7288" y="2357438"/>
            <a:ext cx="3819525" cy="414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 idx="4294967295"/>
          </p:nvPr>
        </p:nvSpPr>
        <p:spPr>
          <a:xfrm>
            <a:off x="914400" y="2708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微軟正黑體" pitchFamily="34" charset="-120"/>
                <a:ea typeface="標楷體" pitchFamily="65" charset="-120"/>
              </a:rPr>
              <a:t>寫作測驗</a:t>
            </a:r>
            <a:r>
              <a:rPr lang="en-US" altLang="zh-TW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>
                <a:latin typeface="微軟正黑體" pitchFamily="34" charset="-120"/>
                <a:ea typeface="標楷體" pitchFamily="65" charset="-120"/>
              </a:rPr>
            </a:br>
            <a:r>
              <a:rPr lang="zh-TW" altLang="en-US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914400" y="11588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寫作測驗評量的能力</a:t>
            </a:r>
          </a:p>
        </p:txBody>
      </p:sp>
      <p:sp>
        <p:nvSpPr>
          <p:cNvPr id="115715" name="內容版面配置區 2"/>
          <p:cNvSpPr>
            <a:spLocks noGrp="1"/>
          </p:cNvSpPr>
          <p:nvPr>
            <p:ph idx="4294967295"/>
          </p:nvPr>
        </p:nvSpPr>
        <p:spPr>
          <a:xfrm>
            <a:off x="342928" y="1484313"/>
            <a:ext cx="8229600" cy="4824412"/>
          </a:xfrm>
        </p:spPr>
        <p:txBody>
          <a:bodyPr/>
          <a:lstStyle/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檢測國中畢業生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表達經驗見聞</a:t>
            </a: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和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情感思想的綜合語文能力。</a:t>
            </a:r>
            <a:endParaRPr lang="zh-TW" altLang="en-US" sz="30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立意與取材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：能依不同的寫作目的，統整閱讀內容、篩選合適素材，以表現個人意念。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結構組織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：能掌握寫作步驟，首尾連貫，組織完整篇章。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遣詞造句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：能正確使用本國語文，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適當的遣詞用字、運用各種句型及修辭寫作。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錯別字、格式及標點符號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：能正確運用文字、格式及標點符號。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答案卷樣式</a:t>
            </a:r>
          </a:p>
        </p:txBody>
      </p:sp>
      <p:pic>
        <p:nvPicPr>
          <p:cNvPr id="116739" name="圖片 6" descr="會考_寫作測驗答案卷_0917_一般卷_頁面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2133600"/>
            <a:ext cx="4373563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圖片 6" descr="會考_寫作測驗答案卷_0826_反面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6613" y="2157413"/>
            <a:ext cx="4389437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>
            <a:extLst/>
          </p:cNvPr>
          <p:cNvSpPr/>
          <p:nvPr/>
        </p:nvSpPr>
        <p:spPr>
          <a:xfrm>
            <a:off x="3884613" y="4365625"/>
            <a:ext cx="431800" cy="893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>
            <a:extLst/>
          </p:cNvPr>
          <p:cNvSpPr/>
          <p:nvPr/>
        </p:nvSpPr>
        <p:spPr>
          <a:xfrm>
            <a:off x="8380413" y="4365625"/>
            <a:ext cx="431800" cy="893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>
            <a:extLst/>
          </p:cNvPr>
          <p:cNvSpPr/>
          <p:nvPr/>
        </p:nvSpPr>
        <p:spPr>
          <a:xfrm>
            <a:off x="3668713" y="2127250"/>
            <a:ext cx="431800" cy="8953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標題 1"/>
          <p:cNvSpPr>
            <a:spLocks noGrp="1"/>
          </p:cNvSpPr>
          <p:nvPr>
            <p:ph type="title" idx="4294967295"/>
          </p:nvPr>
        </p:nvSpPr>
        <p:spPr>
          <a:xfrm>
            <a:off x="914400" y="11588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寫作測驗作答注意事項</a:t>
            </a:r>
          </a:p>
        </p:txBody>
      </p:sp>
      <p:sp>
        <p:nvSpPr>
          <p:cNvPr id="117763" name="內容版面配置區 2"/>
          <p:cNvSpPr>
            <a:spLocks noGrp="1"/>
          </p:cNvSpPr>
          <p:nvPr>
            <p:ph idx="4294967295"/>
          </p:nvPr>
        </p:nvSpPr>
        <p:spPr>
          <a:xfrm>
            <a:off x="0" y="1268413"/>
            <a:ext cx="8507413" cy="4968875"/>
          </a:xfrm>
        </p:spPr>
        <p:txBody>
          <a:bodyPr/>
          <a:lstStyle/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zh-TW" sz="2400">
                <a:latin typeface="標楷體" pitchFamily="65" charset="-120"/>
                <a:ea typeface="標楷體" pitchFamily="65" charset="-120"/>
              </a:rPr>
              <a:t>作答方式：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必須仔細閱讀完整試題後，撰寫一篇文章。 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從第一頁右邊第一行開始作答，並不得要求增加答案卷作答。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以下情形影響作答結果呈現，可能影響得分：</a:t>
            </a:r>
            <a:endParaRPr lang="en-US" altLang="zh-TW" sz="2400" b="1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Arial" pitchFamily="34" charset="0"/>
              <a:buNone/>
            </a:pP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未用本國文字書寫（正體字）；未用黑色墨水的筆書寫（</a:t>
            </a:r>
            <a:r>
              <a:rPr lang="zh-TW" altLang="zh-TW" sz="2400">
                <a:latin typeface="標楷體" pitchFamily="65" charset="-120"/>
                <a:ea typeface="標楷體" pitchFamily="65" charset="-120"/>
              </a:rPr>
              <a:t>建議使用</a:t>
            </a:r>
            <a:r>
              <a:rPr lang="en-US" altLang="zh-TW" sz="240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0.5mm</a:t>
            </a:r>
            <a:r>
              <a:rPr lang="zh-TW" altLang="zh-TW" sz="240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〜</a:t>
            </a:r>
            <a:r>
              <a:rPr lang="en-US" altLang="zh-TW" sz="240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0.7mm</a:t>
            </a:r>
            <a:r>
              <a:rPr lang="zh-TW" altLang="zh-TW" sz="2400">
                <a:latin typeface="標楷體" pitchFamily="65" charset="-120"/>
                <a:ea typeface="標楷體" pitchFamily="65" charset="-120"/>
              </a:rPr>
              <a:t>之筆尖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，且不得使用鉛筆）；書寫內容超出答案卷格線外框。</a:t>
            </a: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以下情形違反考場規則，將不予計分：</a:t>
            </a:r>
            <a:endParaRPr lang="en-US" altLang="zh-TW" sz="2400" b="1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Arial" pitchFamily="34" charset="0"/>
              <a:buNone/>
            </a:pP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   	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於答案紙上洩漏私人身分；污損答案卷；或於答案卷上作任何標記。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Clr>
                <a:srgbClr val="000000"/>
              </a:buClr>
              <a:buFont typeface="Wingdings" pitchFamily="2" charset="2"/>
              <a:buChar char="u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另針對使用詩歌體、完全離題、只抄寫題目或說明及空白卷等考生，因無法判斷其寫作能力，給予其零級分。</a:t>
            </a: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endParaRPr lang="zh-TW" altLang="en-US" sz="240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內容版面配置區 4" descr="105030114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1238" y="404813"/>
            <a:ext cx="8024812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墨水不足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內容版面配置區 4" descr="96260436301-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361950"/>
            <a:ext cx="8027987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字體太小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/>
          </p:cNvPr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詩歌體</a:t>
            </a:r>
          </a:p>
        </p:txBody>
      </p:sp>
      <p:pic>
        <p:nvPicPr>
          <p:cNvPr id="120835" name="內容版面配置區 4" descr="105073710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344613" y="476250"/>
            <a:ext cx="7799387" cy="591661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2051050" y="558800"/>
            <a:ext cx="5392738" cy="1155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kumimoji="0" lang="zh-TW" altLang="en-US" sz="4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桃園市學費補助</a:t>
            </a:r>
          </a:p>
        </p:txBody>
      </p:sp>
      <p:pic>
        <p:nvPicPr>
          <p:cNvPr id="19459" name="Picture 4" descr="Capture_2016_02_29_12_23_43_7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773238"/>
            <a:ext cx="8569325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 bwMode="auto">
          <a:xfrm>
            <a:off x="2699792" y="5877272"/>
            <a:ext cx="648072" cy="2880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627784" y="5739669"/>
            <a:ext cx="959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+mn-ea"/>
                <a:ea typeface="+mn-ea"/>
              </a:rPr>
              <a:t>5,684</a:t>
            </a:r>
            <a:endParaRPr lang="zh-TW" altLang="en-US" sz="2400" b="1" dirty="0">
              <a:latin typeface="+mn-ea"/>
              <a:ea typeface="+mn-ea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79512" y="844262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3175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6023">
            <a:off x="433388" y="2227263"/>
            <a:ext cx="2482850" cy="2386012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2466975"/>
            <a:ext cx="6264275" cy="2770188"/>
          </a:xfrm>
          <a:prstGeom prst="rect">
            <a:avLst/>
          </a:prstGeom>
          <a:effectLst>
            <a:outerShdw blurRad="50800" dist="127000" dir="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1861" name="文字方塊 8"/>
          <p:cNvSpPr txBox="1">
            <a:spLocks noChangeArrowheads="1"/>
          </p:cNvSpPr>
          <p:nvPr/>
        </p:nvSpPr>
        <p:spPr bwMode="auto">
          <a:xfrm>
            <a:off x="971550" y="2924175"/>
            <a:ext cx="7269163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en-US" altLang="zh-TW" sz="4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sz="4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年度</a:t>
            </a:r>
          </a:p>
          <a:p>
            <a:pPr algn="ctr"/>
            <a:r>
              <a:rPr lang="zh-TW" altLang="en-US" sz="4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重要日程</a:t>
            </a:r>
          </a:p>
        </p:txBody>
      </p:sp>
      <p:pic>
        <p:nvPicPr>
          <p:cNvPr id="121862" name="圖片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9350" y="552450"/>
            <a:ext cx="1033463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3" name="圖片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9925" y="4584700"/>
            <a:ext cx="12239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4" name="圖片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37300" y="4764088"/>
            <a:ext cx="6826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5" name="圖片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4863" y="4760913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6" name="圖片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09835">
            <a:off x="3222625" y="1479550"/>
            <a:ext cx="2667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7" name="圖片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77859">
            <a:off x="6519863" y="149701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8" name="圖片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99401">
            <a:off x="1709738" y="128746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字方塊 12"/>
          <p:cNvSpPr txBox="1"/>
          <p:nvPr/>
        </p:nvSpPr>
        <p:spPr>
          <a:xfrm>
            <a:off x="58073" y="607944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836230" y="1487488"/>
            <a:ext cx="738664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vert="eaVer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年度重要日程表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依簡章為準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122884" name="文字方塊 2"/>
          <p:cNvSpPr txBox="1">
            <a:spLocks noChangeArrowheads="1"/>
          </p:cNvSpPr>
          <p:nvPr/>
        </p:nvSpPr>
        <p:spPr bwMode="auto">
          <a:xfrm>
            <a:off x="755650" y="836613"/>
            <a:ext cx="1152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109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8073" y="607944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1026" name="圖片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5" t="13391" r="34121" b="8967"/>
          <a:stretch/>
        </p:blipFill>
        <p:spPr bwMode="auto">
          <a:xfrm>
            <a:off x="2267744" y="0"/>
            <a:ext cx="5676976" cy="6946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3175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6023">
            <a:off x="433388" y="2227263"/>
            <a:ext cx="2482850" cy="2386012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2466975"/>
            <a:ext cx="6264275" cy="2770188"/>
          </a:xfrm>
          <a:prstGeom prst="rect">
            <a:avLst/>
          </a:prstGeom>
          <a:effectLst>
            <a:outerShdw blurRad="50800" dist="127000" dir="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4933" name="文字方塊 8"/>
          <p:cNvSpPr txBox="1">
            <a:spLocks noChangeArrowheads="1"/>
          </p:cNvSpPr>
          <p:nvPr/>
        </p:nvSpPr>
        <p:spPr bwMode="auto">
          <a:xfrm>
            <a:off x="1335088" y="2708275"/>
            <a:ext cx="67659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8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桃連區特色招生</a:t>
            </a:r>
            <a:endParaRPr lang="en-US" altLang="zh-TW" sz="4800" b="1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8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及免試入學介紹</a:t>
            </a:r>
            <a:endParaRPr lang="en-US" altLang="zh-TW" sz="4800" b="1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8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（含超額比序）</a:t>
            </a:r>
            <a:endParaRPr lang="en-US" altLang="zh-TW" sz="4800" b="1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4934" name="圖片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9350" y="552450"/>
            <a:ext cx="1033463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5" name="圖片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9925" y="4584700"/>
            <a:ext cx="12239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6" name="圖片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37300" y="4764088"/>
            <a:ext cx="6826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7" name="圖片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4863" y="4760913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8" name="圖片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09835">
            <a:off x="3222625" y="1479550"/>
            <a:ext cx="2667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9" name="圖片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77859">
            <a:off x="6519863" y="149701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40" name="圖片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99401">
            <a:off x="1709738" y="128746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>
            <a:extLst/>
          </p:cNvPr>
          <p:cNvGraphicFramePr/>
          <p:nvPr>
            <p:extLst>
              <p:ext uri="{D42A27DB-BD31-4B8C-83A1-F6EECF244321}">
                <p14:modId xmlns:p14="http://schemas.microsoft.com/office/powerpoint/2010/main" val="1603137930"/>
              </p:ext>
            </p:extLst>
          </p:nvPr>
        </p:nvGraphicFramePr>
        <p:xfrm>
          <a:off x="326410" y="1214422"/>
          <a:ext cx="8460432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58073" y="607944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文字方塊 3"/>
          <p:cNvSpPr txBox="1">
            <a:spLocks noChangeArrowheads="1"/>
          </p:cNvSpPr>
          <p:nvPr/>
        </p:nvSpPr>
        <p:spPr bwMode="auto">
          <a:xfrm>
            <a:off x="250825" y="692150"/>
            <a:ext cx="86756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桃連區的特色招生</a:t>
            </a:r>
            <a:r>
              <a:rPr lang="en-US" altLang="zh-TW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甄選入學</a:t>
            </a:r>
            <a:r>
              <a:rPr lang="en-US" altLang="zh-TW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藝才班、體育班</a:t>
            </a:r>
            <a:r>
              <a:rPr lang="en-US" altLang="zh-TW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126979" name="文字方塊 1"/>
          <p:cNvSpPr txBox="1">
            <a:spLocks noChangeArrowheads="1"/>
          </p:cNvSpPr>
          <p:nvPr/>
        </p:nvSpPr>
        <p:spPr bwMode="auto">
          <a:xfrm>
            <a:off x="287338" y="1341438"/>
            <a:ext cx="885666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武陵高中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科學班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班、音樂班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班、舞蹈班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中大壢中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音樂班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內壢高中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美術班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陽明高中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美術班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南崁高中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(3)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班、音樂班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班、美術班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永豐高中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平鎮高中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(3)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班、美術班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大園高中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大溪高中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北科附工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壽山高中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楊梅高中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觀音高中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新屋高中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漢英高中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2411760" y="260648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ctrTitle" idx="4294967295"/>
          </p:nvPr>
        </p:nvSpPr>
        <p:spPr>
          <a:xfrm>
            <a:off x="179388" y="1714500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8003" name="群組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8750" y="3071813"/>
            <a:ext cx="1365250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表格 6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30673"/>
              </p:ext>
            </p:extLst>
          </p:nvPr>
        </p:nvGraphicFramePr>
        <p:xfrm>
          <a:off x="304006" y="3567113"/>
          <a:ext cx="8715375" cy="2349500"/>
        </p:xfrm>
        <a:graphic>
          <a:graphicData uri="http://schemas.openxmlformats.org/drawingml/2006/table">
            <a:tbl>
              <a:tblPr/>
              <a:tblGrid>
                <a:gridCol w="197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8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990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科學班</a:t>
                      </a:r>
                      <a:endParaRPr kumimoji="0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甄選入學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報名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109/03/05 ~ 03/06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科學能力檢定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109/03/14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放榜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109/04/01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報到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109/04/10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放棄、遞補截止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109/04/13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58073" y="607944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45639" y="6006813"/>
            <a:ext cx="3334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以簡章公告為準</a:t>
            </a:r>
          </a:p>
        </p:txBody>
      </p:sp>
    </p:spTree>
    <p:extLst>
      <p:ext uri="{BB962C8B-B14F-4D97-AF65-F5344CB8AC3E}">
        <p14:creationId xmlns:p14="http://schemas.microsoft.com/office/powerpoint/2010/main" val="3511385322"/>
      </p:ext>
    </p:extLst>
  </p:cSld>
  <p:clrMapOvr>
    <a:masterClrMapping/>
  </p:clrMapOvr>
  <p:transition spd="slow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ctrTitle" idx="4294967295"/>
          </p:nvPr>
        </p:nvSpPr>
        <p:spPr>
          <a:xfrm>
            <a:off x="179388" y="1714500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8003" name="群組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8750" y="3071813"/>
            <a:ext cx="1365250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表格 6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728563"/>
              </p:ext>
            </p:extLst>
          </p:nvPr>
        </p:nvGraphicFramePr>
        <p:xfrm>
          <a:off x="179388" y="3227388"/>
          <a:ext cx="8715375" cy="2628900"/>
        </p:xfrm>
        <a:graphic>
          <a:graphicData uri="http://schemas.openxmlformats.org/drawingml/2006/table">
            <a:tbl>
              <a:tblPr/>
              <a:tblGrid>
                <a:gridCol w="1747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913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990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藝才班</a:t>
                      </a:r>
                      <a:endParaRPr kumimoji="0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甄選入學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報名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109/03/02 ~ 03/06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術科測驗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109/04/11 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~ 04/12(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美術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109/04/18 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~ 04/20(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舞蹈、音樂、戲劇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分發報名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109/06/08 ~ 06/12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聯合分發學校撕榜及報到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109/07/09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獨招學校分發及報到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109/07/12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58073" y="607944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45639" y="6006813"/>
            <a:ext cx="3334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以簡章公告為準</a:t>
            </a:r>
          </a:p>
        </p:txBody>
      </p:sp>
    </p:spTree>
    <p:extLst>
      <p:ext uri="{BB962C8B-B14F-4D97-AF65-F5344CB8AC3E}">
        <p14:creationId xmlns:p14="http://schemas.microsoft.com/office/powerpoint/2010/main" val="3412885969"/>
      </p:ext>
    </p:extLst>
  </p:cSld>
  <p:clrMapOvr>
    <a:masterClrMapping/>
  </p:clrMapOvr>
  <p:transition spd="slow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ctrTitle" idx="4294967295"/>
          </p:nvPr>
        </p:nvSpPr>
        <p:spPr>
          <a:xfrm>
            <a:off x="179388" y="1714500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專業群科甄選</a:t>
            </a:r>
            <a:r>
              <a:rPr lang="en-US" altLang="zh-TW" sz="6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lang="en-US" altLang="zh-TW" sz="6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8003" name="群組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8750" y="3071813"/>
            <a:ext cx="1365250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表格 6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730552"/>
              </p:ext>
            </p:extLst>
          </p:nvPr>
        </p:nvGraphicFramePr>
        <p:xfrm>
          <a:off x="304006" y="3567113"/>
          <a:ext cx="8715375" cy="2349500"/>
        </p:xfrm>
        <a:graphic>
          <a:graphicData uri="http://schemas.openxmlformats.org/drawingml/2006/table">
            <a:tbl>
              <a:tblPr/>
              <a:tblGrid>
                <a:gridCol w="197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8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990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特色招生專業群科甄選入學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報名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109/03/18 ~ 03/22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術科測驗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109/04/27 ~ 04/28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放榜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109/06/13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報到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109/06/14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放棄、遞補截止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109/06/17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58073" y="607944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4" name="表格 3">
            <a:extLst/>
          </p:cNvPr>
          <p:cNvGraphicFramePr>
            <a:graphicFrameLocks noGrp="1"/>
          </p:cNvGraphicFramePr>
          <p:nvPr>
            <p:extLst/>
          </p:nvPr>
        </p:nvGraphicFramePr>
        <p:xfrm>
          <a:off x="288925" y="1268413"/>
          <a:ext cx="8424862" cy="48248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6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1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32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機械科特色班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968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電腦輔助機械設計班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2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桃園市私立六和高中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機電科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機電整合特色班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320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動力機械群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國立台北科大附屬桃園農工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汽車工程特色班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36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331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動力機械科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電動車修護特色班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工藝特色班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無人機特色班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維修實務特色班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汽車機電檢整保養特色班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517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en-US" altLang="zh-TW" sz="1800" b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軌道車輛科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軌道車輛科特色班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2411760" y="260648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0899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5" name="表格 4">
            <a:extLst/>
          </p:cNvPr>
          <p:cNvGraphicFramePr>
            <a:graphicFrameLocks noGrp="1"/>
          </p:cNvGraphicFramePr>
          <p:nvPr>
            <p:extLst/>
          </p:nvPr>
        </p:nvGraphicFramePr>
        <p:xfrm>
          <a:off x="395288" y="1484313"/>
          <a:ext cx="8424862" cy="46199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6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894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28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電機電子群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290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(VR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智慧居家應用特色班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  <a:endParaRPr lang="zh-TW" altLang="en-US" sz="1800" b="0" i="0" u="none" strike="noStrike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智慧機器人班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太陽光電設置班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資訊科特色班班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920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手機遊戲設計及應用特色班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水電技術特色班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268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電信網路技術特色班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電子競技特色班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桃園市私立光啟高中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電競產業特色班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519800"/>
                  </a:ext>
                </a:extLst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2411760" y="260648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379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7DAE4D0A-6C6E-4A43-895F-597127DC05AC}" type="slidenum">
              <a:rPr lang="en-US" altLang="zh-TW" sz="1400" b="1">
                <a:latin typeface="Arial" pitchFamily="34" charset="0"/>
              </a:rPr>
              <a:pPr algn="r" eaLnBrk="1" hangingPunct="1"/>
              <a:t>9</a:t>
            </a:fld>
            <a:endParaRPr lang="en-US" altLang="zh-TW" sz="1400" b="1">
              <a:latin typeface="Arial" pitchFamily="34" charset="0"/>
            </a:endParaRPr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211138" y="1549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611188" y="1089499"/>
            <a:ext cx="8075613" cy="157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r>
              <a:rPr lang="en-US" altLang="zh-TW" sz="2400" dirty="0">
                <a:solidFill>
                  <a:srgbClr val="000099"/>
                </a:solidFill>
                <a:latin typeface="標楷體" pitchFamily="65" charset="-120"/>
              </a:rPr>
              <a:t>100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學年度至</a:t>
            </a:r>
            <a:r>
              <a:rPr lang="en-US" altLang="zh-TW" sz="2400" dirty="0">
                <a:solidFill>
                  <a:srgbClr val="000099"/>
                </a:solidFill>
                <a:latin typeface="標楷體" pitchFamily="65" charset="-120"/>
              </a:rPr>
              <a:t>106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學年度國中畢業生已經由每年</a:t>
            </a:r>
            <a:r>
              <a:rPr lang="en-US" altLang="zh-TW" sz="2400" dirty="0">
                <a:solidFill>
                  <a:srgbClr val="000099"/>
                </a:solidFill>
                <a:latin typeface="標楷體" pitchFamily="65" charset="-120"/>
              </a:rPr>
              <a:t>31.4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萬人降至</a:t>
            </a:r>
            <a:r>
              <a:rPr lang="en-US" altLang="zh-TW" sz="2400" dirty="0">
                <a:solidFill>
                  <a:srgbClr val="000099"/>
                </a:solidFill>
                <a:latin typeface="標楷體" pitchFamily="65" charset="-120"/>
              </a:rPr>
              <a:t>23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萬人，已經</a:t>
            </a:r>
            <a:r>
              <a:rPr lang="zh-TW" altLang="en-US" sz="2400" dirty="0">
                <a:solidFill>
                  <a:srgbClr val="FF3300"/>
                </a:solidFill>
                <a:latin typeface="標楷體" pitchFamily="65" charset="-120"/>
              </a:rPr>
              <a:t>跌破</a:t>
            </a:r>
            <a:r>
              <a:rPr lang="en-US" altLang="zh-TW" sz="2400" dirty="0">
                <a:solidFill>
                  <a:srgbClr val="FF3300"/>
                </a:solidFill>
                <a:latin typeface="標楷體" pitchFamily="65" charset="-120"/>
              </a:rPr>
              <a:t>30</a:t>
            </a:r>
            <a:r>
              <a:rPr lang="zh-TW" altLang="en-US" sz="2400" dirty="0">
                <a:solidFill>
                  <a:srgbClr val="FF3300"/>
                </a:solidFill>
                <a:latin typeface="標楷體" pitchFamily="65" charset="-120"/>
              </a:rPr>
              <a:t>萬人。</a:t>
            </a:r>
            <a:r>
              <a:rPr lang="en-US" altLang="zh-TW" sz="2400" dirty="0">
                <a:solidFill>
                  <a:srgbClr val="FF3300"/>
                </a:solidFill>
                <a:latin typeface="標楷體" pitchFamily="65" charset="-120"/>
              </a:rPr>
              <a:t>110</a:t>
            </a:r>
            <a:r>
              <a:rPr lang="zh-TW" altLang="en-US" sz="2400" dirty="0">
                <a:solidFill>
                  <a:srgbClr val="FF3300"/>
                </a:solidFill>
                <a:latin typeface="標楷體" pitchFamily="65" charset="-120"/>
              </a:rPr>
              <a:t>學年度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預估國中畢業生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</a:rPr>
              <a:t>跌破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</a:rPr>
              <a:t>20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</a:rPr>
              <a:t>萬人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，約為</a:t>
            </a:r>
            <a:r>
              <a:rPr lang="en-US" altLang="zh-TW" sz="2400" dirty="0">
                <a:solidFill>
                  <a:srgbClr val="FF3300"/>
                </a:solidFill>
                <a:latin typeface="標楷體" pitchFamily="65" charset="-120"/>
              </a:rPr>
              <a:t>19.9</a:t>
            </a:r>
            <a:r>
              <a:rPr lang="zh-TW" altLang="en-US" sz="2400" dirty="0">
                <a:solidFill>
                  <a:srgbClr val="FF3300"/>
                </a:solidFill>
                <a:latin typeface="標楷體" pitchFamily="65" charset="-120"/>
              </a:rPr>
              <a:t>萬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人。</a:t>
            </a:r>
            <a:r>
              <a:rPr lang="en-US" altLang="zh-TW" sz="2400" dirty="0">
                <a:solidFill>
                  <a:srgbClr val="000099"/>
                </a:solidFill>
                <a:latin typeface="標楷體" pitchFamily="65" charset="-120"/>
              </a:rPr>
              <a:t>(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資料來源：教育部</a:t>
            </a:r>
            <a:r>
              <a:rPr lang="en-US" altLang="zh-TW" sz="2400" dirty="0">
                <a:solidFill>
                  <a:srgbClr val="000099"/>
                </a:solidFill>
                <a:latin typeface="標楷體" pitchFamily="65" charset="-120"/>
              </a:rPr>
              <a:t>107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年</a:t>
            </a:r>
            <a:r>
              <a:rPr lang="en-US" altLang="zh-TW" sz="2400" dirty="0">
                <a:solidFill>
                  <a:srgbClr val="000099"/>
                </a:solidFill>
                <a:latin typeface="標楷體" pitchFamily="65" charset="-120"/>
              </a:rPr>
              <a:t>5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月教育統計簡訊</a:t>
            </a:r>
            <a:r>
              <a:rPr lang="en-US" altLang="zh-TW" sz="2400" dirty="0">
                <a:solidFill>
                  <a:srgbClr val="000099"/>
                </a:solidFill>
                <a:latin typeface="標楷體" pitchFamily="65" charset="-120"/>
              </a:rPr>
              <a:t>)</a:t>
            </a:r>
            <a:endParaRPr lang="zh-TW" altLang="en-US" sz="2400" dirty="0">
              <a:solidFill>
                <a:srgbClr val="000099"/>
              </a:solidFill>
              <a:latin typeface="標楷體" pitchFamily="65" charset="-120"/>
            </a:endParaRPr>
          </a:p>
        </p:txBody>
      </p:sp>
      <p:sp>
        <p:nvSpPr>
          <p:cNvPr id="185348" name="Rectangle 4">
            <a:extLst/>
          </p:cNvPr>
          <p:cNvSpPr>
            <a:spLocks noChangeArrowheads="1"/>
          </p:cNvSpPr>
          <p:nvPr/>
        </p:nvSpPr>
        <p:spPr bwMode="auto">
          <a:xfrm>
            <a:off x="1258888" y="351061"/>
            <a:ext cx="6697662" cy="701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國中畢業生數趨勢圖</a:t>
            </a:r>
          </a:p>
        </p:txBody>
      </p:sp>
      <p:graphicFrame>
        <p:nvGraphicFramePr>
          <p:cNvPr id="113" name="圖表 112">
            <a:extLst>
              <a:ext uri="{FF2B5EF4-FFF2-40B4-BE49-F238E27FC236}">
                <a16:creationId xmlns:a16="http://schemas.microsoft.com/office/drawing/2014/main" id="{02A085DE-6ACF-4FCD-B8B9-A8AD261FC5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5858784"/>
              </p:ext>
            </p:extLst>
          </p:nvPr>
        </p:nvGraphicFramePr>
        <p:xfrm>
          <a:off x="657225" y="2601169"/>
          <a:ext cx="7829550" cy="3933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92E94383-985E-4182-9F46-05061A24E56D}"/>
              </a:ext>
            </a:extLst>
          </p:cNvPr>
          <p:cNvSpPr txBox="1"/>
          <p:nvPr/>
        </p:nvSpPr>
        <p:spPr>
          <a:xfrm>
            <a:off x="4283968" y="6474822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/>
              <a:t>學年度</a:t>
            </a:r>
          </a:p>
        </p:txBody>
      </p:sp>
      <p:sp>
        <p:nvSpPr>
          <p:cNvPr id="115" name="文字方塊 114">
            <a:extLst>
              <a:ext uri="{FF2B5EF4-FFF2-40B4-BE49-F238E27FC236}">
                <a16:creationId xmlns:a16="http://schemas.microsoft.com/office/drawing/2014/main" id="{80859C02-B0B6-4F7E-A030-8B1CA674FF23}"/>
              </a:ext>
            </a:extLst>
          </p:cNvPr>
          <p:cNvSpPr txBox="1"/>
          <p:nvPr/>
        </p:nvSpPr>
        <p:spPr>
          <a:xfrm>
            <a:off x="28521" y="612344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/>
          </p:cNvPr>
          <p:cNvGraphicFramePr>
            <a:graphicFrameLocks noGrp="1"/>
          </p:cNvGraphicFramePr>
          <p:nvPr>
            <p:extLst/>
          </p:nvPr>
        </p:nvGraphicFramePr>
        <p:xfrm>
          <a:off x="182563" y="1865313"/>
          <a:ext cx="8726487" cy="4895118"/>
        </p:xfrm>
        <a:graphic>
          <a:graphicData uri="http://schemas.openxmlformats.org/drawingml/2006/table">
            <a:tbl>
              <a:tblPr/>
              <a:tblGrid>
                <a:gridCol w="868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0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06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5159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外語群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217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桃園市私立六和高中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雙語第二外語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+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程式語特色班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英語國際特色班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2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日語國際特色班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18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日韓國際雙語特色班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018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018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農業群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國立台北科大附屬桃園農工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農業群特色班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農場經營組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+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畜產保健組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01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藝術群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表演藝術科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綜藝表演特色班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015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表演藝術科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舞蹈表演特色班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街舞表演組</a:t>
                      </a:r>
                      <a:r>
                        <a:rPr lang="zh-TW" altLang="zh-TW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古典舞蹈組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182563" y="1544638"/>
          <a:ext cx="8723312" cy="320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2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88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06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6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2411760" y="260648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93706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/>
          </p:cNvPr>
          <p:cNvGraphicFramePr>
            <a:graphicFrameLocks noGrp="1"/>
          </p:cNvGraphicFramePr>
          <p:nvPr>
            <p:extLst/>
          </p:nvPr>
        </p:nvGraphicFramePr>
        <p:xfrm>
          <a:off x="222250" y="1109663"/>
          <a:ext cx="8723313" cy="5748336"/>
        </p:xfrm>
        <a:graphic>
          <a:graphicData uri="http://schemas.openxmlformats.org/drawingml/2006/table">
            <a:tbl>
              <a:tblPr/>
              <a:tblGrid>
                <a:gridCol w="112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5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64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1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20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0804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家政群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時尚造型婚禮設計班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幼兒保育科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幼兒戲劇特色班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商業髮型特色班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整體造型設計特色班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12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12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幼兒保育科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幼兒文學展演班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12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照顧服務科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樂活長照特色班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564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設計群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176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10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廣告設計科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動漫創作特色班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38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廣告設計科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多媒體互動設計特色班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桃園市私立至善高中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家具木工科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選手培訓組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23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/>
          </p:cNvPr>
          <p:cNvGraphicFramePr>
            <a:graphicFrameLocks noGrp="1"/>
          </p:cNvGraphicFramePr>
          <p:nvPr/>
        </p:nvGraphicFramePr>
        <p:xfrm>
          <a:off x="214313" y="836613"/>
          <a:ext cx="8726487" cy="284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7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43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55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1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72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416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2411760" y="260648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84568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/>
          </p:cNvPr>
          <p:cNvGraphicFramePr>
            <a:graphicFrameLocks noGrp="1"/>
          </p:cNvGraphicFramePr>
          <p:nvPr>
            <p:extLst/>
          </p:nvPr>
        </p:nvGraphicFramePr>
        <p:xfrm>
          <a:off x="395288" y="1773238"/>
          <a:ext cx="8475662" cy="3765944"/>
        </p:xfrm>
        <a:graphic>
          <a:graphicData uri="http://schemas.openxmlformats.org/drawingml/2006/table">
            <a:tbl>
              <a:tblPr/>
              <a:tblGrid>
                <a:gridCol w="869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46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3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04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3354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餐旅群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495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航空餐飲特色班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微型創業特色班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烘焙特色班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鐵板燒料理特色班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0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日本料理特色班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國際餐飲廚藝特色班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客家美食特色班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創意廚藝製作特色班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異國料理特色班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398463" y="1439863"/>
          <a:ext cx="8469311" cy="3333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1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5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6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2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28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2411760" y="260648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206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/>
          </p:cNvPr>
          <p:cNvGraphicFramePr>
            <a:graphicFrameLocks noGrp="1"/>
          </p:cNvGraphicFramePr>
          <p:nvPr>
            <p:extLst/>
          </p:nvPr>
        </p:nvGraphicFramePr>
        <p:xfrm>
          <a:off x="428625" y="1844675"/>
          <a:ext cx="8477249" cy="3419472"/>
        </p:xfrm>
        <a:graphic>
          <a:graphicData uri="http://schemas.openxmlformats.org/drawingml/2006/table">
            <a:tbl>
              <a:tblPr/>
              <a:tblGrid>
                <a:gridCol w="844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6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4034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商管群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國際貿易科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國際貿易科特色班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325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03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93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電競實務特色班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3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遊戲程式設計特色班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1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微網行銷特色班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06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03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電競企劃特色班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18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電競產業特色班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8698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流通管理科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微型創業經營班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428625" y="1524000"/>
          <a:ext cx="8477249" cy="320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8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6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43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6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7759" name="矩形 4"/>
          <p:cNvSpPr>
            <a:spLocks noChangeArrowheads="1"/>
          </p:cNvSpPr>
          <p:nvPr/>
        </p:nvSpPr>
        <p:spPr bwMode="auto">
          <a:xfrm>
            <a:off x="430213" y="5584825"/>
            <a:ext cx="8715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學年度合計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14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71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班 共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2223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名額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2411760" y="260648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9127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4" name="Group 34"/>
          <p:cNvGraphicFramePr>
            <a:graphicFrameLocks noGrp="1"/>
          </p:cNvGraphicFramePr>
          <p:nvPr>
            <p:extLst/>
          </p:nvPr>
        </p:nvGraphicFramePr>
        <p:xfrm>
          <a:off x="250825" y="981075"/>
          <a:ext cx="8642350" cy="5628641"/>
        </p:xfrm>
        <a:graphic>
          <a:graphicData uri="http://schemas.openxmlformats.org/drawingml/2006/table">
            <a:tbl>
              <a:tblPr/>
              <a:tblGrid>
                <a:gridCol w="1379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81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25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各校術科考試類型歸類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參考，以簡章為準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考試類型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科數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學校科別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7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41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大興電機、大興餐管、大興資訊、大興時尚造型、六和機電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六和應日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育達資訊、育達資處、育達廣設、育達時尚、育達幼保、育達餐管、方曙飛修、方曙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照服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、方曙資訊、方曙餐飲、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啟英動力機械、啟英資訊、啟英資處、啟英電商、啟英應日、啟英時尚造型、啟英廣設、啟英表藝、永平資處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、永平汽車、永平餐管（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國際餐飲廚藝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永平餐管（烘焙）、永平餐管（鐵板燒）、永平餐管（日本料理）、永平表演藝術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、成功機械、成功流通、成功幼保、成功資訊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成功餐管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異國料理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、至善家具木工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光啟資訊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北科附工汽車、清華餐飲管理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清華軌道車輛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清華汽車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25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北科附工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農業群特色班、大興飛修、新興機械、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新興汽車、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新興飛修、新興資訊、新興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電子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、新興資處、新興國貿、新興應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英、新興多媒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體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設計、新興觀光事業、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振聲多媒體設計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振聲觀光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振聲電子商務、振聲應英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、治平資訊、治平資處、治平應英、治平應日、治平電機、治平時尚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合計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71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8749" name="標題 1"/>
          <p:cNvSpPr txBox="1">
            <a:spLocks/>
          </p:cNvSpPr>
          <p:nvPr/>
        </p:nvSpPr>
        <p:spPr bwMode="auto">
          <a:xfrm>
            <a:off x="684213" y="333375"/>
            <a:ext cx="79914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899592" y="548680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3025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0" y="1341438"/>
            <a:ext cx="2160588" cy="417512"/>
          </a:xfrm>
          <a:solidFill>
            <a:srgbClr val="FF00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/>
          </a:bodyPr>
          <a:lstStyle/>
          <a:p>
            <a:pPr>
              <a:defRPr/>
            </a:pPr>
            <a:r>
              <a:rPr lang="zh-TW" altLang="en-US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術科考試舉隅</a:t>
            </a:r>
            <a:r>
              <a:rPr lang="en-US" altLang="zh-TW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(</a:t>
            </a:r>
            <a:r>
              <a:rPr lang="zh-TW" altLang="en-US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一</a:t>
            </a:r>
            <a:r>
              <a:rPr lang="en-US" altLang="zh-TW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)</a:t>
            </a:r>
            <a:endParaRPr lang="zh-TW" altLang="en-US" sz="2000" kern="1200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latin typeface="微軟正黑體" pitchFamily="34" charset="-120"/>
              <a:cs typeface="Tahoma" pitchFamily="34" charset="0"/>
            </a:endParaRPr>
          </a:p>
        </p:txBody>
      </p:sp>
      <p:graphicFrame>
        <p:nvGraphicFramePr>
          <p:cNvPr id="4" name="表格 3">
            <a:extLst/>
          </p:cNvPr>
          <p:cNvGraphicFramePr>
            <a:graphicFrameLocks noGrp="1"/>
          </p:cNvGraphicFramePr>
          <p:nvPr/>
        </p:nvGraphicFramePr>
        <p:xfrm>
          <a:off x="550863" y="1773238"/>
          <a:ext cx="7848600" cy="3767140"/>
        </p:xfrm>
        <a:graphic>
          <a:graphicData uri="http://schemas.openxmlformats.org/drawingml/2006/table">
            <a:tbl>
              <a:tblPr/>
              <a:tblGrid>
                <a:gridCol w="2016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52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職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各校術科測驗舉隅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機械能力測驗、空間概念三視圖及立體圖繪製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鉛筆素描、製圖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平面圖繪製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動力機械群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基本手工具使用與辨識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汽車修護基礎工具認識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汽車修護相關手工具使用、歐姆定律量測電路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電機與電子群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樂高機器人組裝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簡易電路焊接製作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碰碰車組裝與控制設計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7248" name="標題 1"/>
          <p:cNvSpPr txBox="1">
            <a:spLocks/>
          </p:cNvSpPr>
          <p:nvPr/>
        </p:nvSpPr>
        <p:spPr bwMode="auto">
          <a:xfrm>
            <a:off x="755650" y="476250"/>
            <a:ext cx="79930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/>
          </p:cNvPr>
          <p:cNvGraphicFramePr>
            <a:graphicFrameLocks noGrp="1"/>
          </p:cNvGraphicFramePr>
          <p:nvPr/>
        </p:nvGraphicFramePr>
        <p:xfrm>
          <a:off x="493713" y="1557338"/>
          <a:ext cx="8280400" cy="4238625"/>
        </p:xfrm>
        <a:graphic>
          <a:graphicData uri="http://schemas.openxmlformats.org/drawingml/2006/table">
            <a:tbl>
              <a:tblPr/>
              <a:tblGrid>
                <a:gridCol w="1919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61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土木與建築群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設計圖草圖繪製、立體模型製作、設計理念說明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模型製作與測量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商業與管理群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商業理財規劃實作、商品創意行銷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邏輯推理測驗、中英文輸入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個人理財規劃、商品創意行銷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外語群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文章朗讀、生活英語口語問答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英文口試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口語表達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素描、插畫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素描、立體造型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設計繪畫術科測驗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農藝作物識別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園藝作物與資材識別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經濟動物與寵物種類識別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38282" name="標題 1"/>
          <p:cNvSpPr txBox="1">
            <a:spLocks/>
          </p:cNvSpPr>
          <p:nvPr/>
        </p:nvSpPr>
        <p:spPr bwMode="auto">
          <a:xfrm>
            <a:off x="827088" y="476250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6" name="標題 1">
            <a:extLst/>
          </p:cNvPr>
          <p:cNvSpPr txBox="1">
            <a:spLocks/>
          </p:cNvSpPr>
          <p:nvPr/>
        </p:nvSpPr>
        <p:spPr>
          <a:xfrm>
            <a:off x="539552" y="1124744"/>
            <a:ext cx="2160240" cy="418058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二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0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/>
          </p:cNvPr>
          <p:cNvGraphicFramePr>
            <a:graphicFrameLocks noGrp="1"/>
          </p:cNvGraphicFramePr>
          <p:nvPr/>
        </p:nvGraphicFramePr>
        <p:xfrm>
          <a:off x="395288" y="1989138"/>
          <a:ext cx="8137525" cy="2876552"/>
        </p:xfrm>
        <a:graphic>
          <a:graphicData uri="http://schemas.openxmlformats.org/drawingml/2006/table">
            <a:tbl>
              <a:tblPr/>
              <a:tblGrid>
                <a:gridCol w="157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7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7338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家政群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創意繪圖（設計理念文字說明）、基礎設計手縫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眼部化粧設計圖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說故事、帶動唱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338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餐旅群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由個人自選特殊才藝表現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廚藝刀工、創意盤飾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麵包包餡技巧、辨識基本食材及調味料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22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藝術群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自選才藝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896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任選器樂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國樂、西樂擇一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自選曲一首、任選肢體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拳擊、舞蹈擇一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創意表演、現場音感測驗、體能潛力測驗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才藝專長與口語表達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9292" name="標題 1"/>
          <p:cNvSpPr txBox="1">
            <a:spLocks/>
          </p:cNvSpPr>
          <p:nvPr/>
        </p:nvSpPr>
        <p:spPr bwMode="auto">
          <a:xfrm>
            <a:off x="827088" y="476250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lnSpc>
                <a:spcPct val="80000"/>
              </a:lnSpc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11" name="標題 1">
            <a:extLst/>
          </p:cNvPr>
          <p:cNvSpPr txBox="1">
            <a:spLocks/>
          </p:cNvSpPr>
          <p:nvPr/>
        </p:nvSpPr>
        <p:spPr>
          <a:xfrm>
            <a:off x="395536" y="1498774"/>
            <a:ext cx="2160240" cy="418058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三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0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  <p:transition spd="slow" advClick="0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向右箭號 13"/>
          <p:cNvSpPr>
            <a:spLocks noChangeArrowheads="1"/>
          </p:cNvSpPr>
          <p:nvPr/>
        </p:nvSpPr>
        <p:spPr bwMode="auto">
          <a:xfrm>
            <a:off x="0" y="2208213"/>
            <a:ext cx="7019925" cy="876300"/>
          </a:xfrm>
          <a:prstGeom prst="rightArrow">
            <a:avLst>
              <a:gd name="adj1" fmla="val 75148"/>
              <a:gd name="adj2" fmla="val 82111"/>
            </a:avLst>
          </a:prstGeom>
          <a:solidFill>
            <a:srgbClr val="CCFFCC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一、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未超過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八角星形 14">
            <a:extLst/>
          </p:cNvPr>
          <p:cNvSpPr/>
          <p:nvPr/>
        </p:nvSpPr>
        <p:spPr bwMode="auto">
          <a:xfrm>
            <a:off x="6835775" y="1652588"/>
            <a:ext cx="1839913" cy="1271587"/>
          </a:xfrm>
          <a:prstGeom prst="star8">
            <a:avLst/>
          </a:prstGeom>
          <a:solidFill>
            <a:srgbClr val="FFFFCC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全額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錄取</a:t>
            </a:r>
            <a:endParaRPr lang="zh-TW" altLang="en-US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向右箭號 15"/>
          <p:cNvSpPr>
            <a:spLocks noChangeArrowheads="1"/>
          </p:cNvSpPr>
          <p:nvPr/>
        </p:nvSpPr>
        <p:spPr bwMode="auto">
          <a:xfrm>
            <a:off x="0" y="3227388"/>
            <a:ext cx="7135813" cy="777875"/>
          </a:xfrm>
          <a:prstGeom prst="rightArrow">
            <a:avLst>
              <a:gd name="adj1" fmla="val 75148"/>
              <a:gd name="adj2" fmla="val 76318"/>
            </a:avLst>
          </a:prstGeom>
          <a:solidFill>
            <a:srgbClr val="FFCC99"/>
          </a:solidFill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二、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超過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八角星形 16">
            <a:extLst/>
          </p:cNvPr>
          <p:cNvSpPr/>
          <p:nvPr/>
        </p:nvSpPr>
        <p:spPr bwMode="auto">
          <a:xfrm>
            <a:off x="7070725" y="2825750"/>
            <a:ext cx="2009775" cy="1333500"/>
          </a:xfrm>
          <a:prstGeom prst="star8">
            <a:avLst/>
          </a:prstGeom>
          <a:solidFill>
            <a:srgbClr val="CCFF99"/>
          </a:solidFill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比序</a:t>
            </a:r>
          </a:p>
        </p:txBody>
      </p:sp>
      <p:sp>
        <p:nvSpPr>
          <p:cNvPr id="145414" name="矩形 31"/>
          <p:cNvSpPr>
            <a:spLocks noChangeArrowheads="1"/>
          </p:cNvSpPr>
          <p:nvPr/>
        </p:nvSpPr>
        <p:spPr bwMode="auto">
          <a:xfrm>
            <a:off x="-30163" y="658813"/>
            <a:ext cx="9144001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40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適性入學方式</a:t>
            </a:r>
            <a:r>
              <a:rPr lang="en-US" altLang="zh-TW" sz="40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</a:t>
            </a:r>
            <a:r>
              <a:rPr lang="zh-TW" altLang="en-US" sz="40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免試入學</a:t>
            </a:r>
            <a:endParaRPr lang="zh-TW" altLang="zh-TW" sz="40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>
            <a:extLst/>
          </p:cNvPr>
          <p:cNvSpPr txBox="1"/>
          <p:nvPr/>
        </p:nvSpPr>
        <p:spPr>
          <a:xfrm>
            <a:off x="-30163" y="4205288"/>
            <a:ext cx="9174163" cy="2308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108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年全國約有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21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萬名國中畢業生</a:t>
            </a:r>
          </a:p>
          <a:p>
            <a:pPr eaLnBrk="1" hangingPunct="1">
              <a:defRPr/>
            </a:pP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高中、高職及五專總招生名額約有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38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高中職五專招生名額 ＞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國中畢業生人數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資料來源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十二年國民基本教育資訊網 </a:t>
            </a:r>
            <a:r>
              <a:rPr lang="en-US" altLang="zh-TW" sz="2400" u="sng" dirty="0">
                <a:latin typeface="微軟正黑體" pitchFamily="34" charset="-120"/>
                <a:ea typeface="微軟正黑體" pitchFamily="34" charset="-120"/>
                <a:hlinkClick r:id="rId3"/>
              </a:rPr>
              <a:t>http://12basic.edu.tw/Detail.php?LevelNo=229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流程圖: 替代處理程序 10"/>
          <p:cNvSpPr>
            <a:spLocks noChangeArrowheads="1"/>
          </p:cNvSpPr>
          <p:nvPr/>
        </p:nvSpPr>
        <p:spPr bwMode="auto">
          <a:xfrm>
            <a:off x="0" y="1516063"/>
            <a:ext cx="6640513" cy="652462"/>
          </a:xfrm>
          <a:prstGeom prst="flowChartAlternateProcess">
            <a:avLst/>
          </a:prstGeom>
          <a:solidFill>
            <a:srgbClr val="FFFF99"/>
          </a:solidFill>
          <a:ln w="254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zh-TW" altLang="en-US" sz="36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免試入學</a:t>
            </a:r>
            <a:r>
              <a:rPr lang="en-US" altLang="zh-TW" sz="3600">
                <a:latin typeface="微軟正黑體" pitchFamily="34" charset="-120"/>
                <a:ea typeface="微軟正黑體" pitchFamily="34" charset="-120"/>
              </a:rPr>
              <a:t>－</a:t>
            </a:r>
            <a:r>
              <a:rPr lang="zh-TW" altLang="en-US" sz="3600">
                <a:latin typeface="微軟正黑體" pitchFamily="34" charset="-120"/>
                <a:ea typeface="微軟正黑體" pitchFamily="34" charset="-120"/>
              </a:rPr>
              <a:t>無入學門檻或條件</a:t>
            </a:r>
            <a:endParaRPr lang="en-US" altLang="zh-TW" sz="36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5417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6550" y="5149850"/>
            <a:ext cx="104457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群組 5"/>
          <p:cNvGrpSpPr>
            <a:grpSpLocks/>
          </p:cNvGrpSpPr>
          <p:nvPr/>
        </p:nvGrpSpPr>
        <p:grpSpPr bwMode="auto">
          <a:xfrm>
            <a:off x="785813" y="822325"/>
            <a:ext cx="7286625" cy="5711825"/>
            <a:chOff x="2005584" y="822960"/>
            <a:chExt cx="7516368" cy="5709752"/>
          </a:xfrm>
        </p:grpSpPr>
        <p:sp>
          <p:nvSpPr>
            <p:cNvPr id="9" name="文字方塊 8">
              <a:extLst/>
            </p:cNvPr>
            <p:cNvSpPr txBox="1"/>
            <p:nvPr/>
          </p:nvSpPr>
          <p:spPr>
            <a:xfrm>
              <a:off x="6084871" y="847684"/>
              <a:ext cx="3168352" cy="1815882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1.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畢業資格：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6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生涯規劃：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21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【</a:t>
              </a:r>
              <a:r>
                <a:rPr kumimoji="0" lang="zh-TW" altLang="en-US" sz="2800" b="1" dirty="0">
                  <a:solidFill>
                    <a:srgbClr val="FF0000"/>
                  </a:solidFill>
                  <a:latin typeface="微軟正黑體" pitchFamily="34" charset="-120"/>
                </a:rPr>
                <a:t>變動式積分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】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3.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就近入學：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5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</a:p>
          </p:txBody>
        </p:sp>
        <p:graphicFrame>
          <p:nvGraphicFramePr>
            <p:cNvPr id="11" name="資料庫圖表 10">
              <a:extLst/>
            </p:cNvPr>
            <p:cNvGraphicFramePr/>
            <p:nvPr/>
          </p:nvGraphicFramePr>
          <p:xfrm>
            <a:off x="2099453" y="847684"/>
            <a:ext cx="3948905" cy="55563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2" name="文字方塊 11">
              <a:extLst/>
            </p:cNvPr>
            <p:cNvSpPr txBox="1"/>
            <p:nvPr/>
          </p:nvSpPr>
          <p:spPr>
            <a:xfrm>
              <a:off x="6084871" y="2677099"/>
              <a:ext cx="3168352" cy="2492990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均衡學習：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品德表現：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3.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服務表現：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4.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才藝表現：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體適能：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本土語言認證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:2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>
              <a:extLst/>
            </p:cNvPr>
            <p:cNvSpPr txBox="1"/>
            <p:nvPr/>
          </p:nvSpPr>
          <p:spPr>
            <a:xfrm>
              <a:off x="6048358" y="5103503"/>
              <a:ext cx="3456954" cy="1406473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0000" tIns="180000" rIns="0" bIns="180000" anchor="ctr">
              <a:spAutoFit/>
            </a:bodyPr>
            <a:lstStyle/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會考成績：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30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寫作測驗成績：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295362" name="Rectangle 2">
            <a:extLst/>
          </p:cNvPr>
          <p:cNvSpPr>
            <a:spLocks noChangeArrowheads="1"/>
          </p:cNvSpPr>
          <p:nvPr/>
        </p:nvSpPr>
        <p:spPr bwMode="auto">
          <a:xfrm>
            <a:off x="684182" y="65067"/>
            <a:ext cx="84621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tx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桃連區入學方式─</a:t>
            </a:r>
            <a:r>
              <a:rPr kumimoji="0" lang="zh-TW" altLang="en-US" sz="28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標楷體" charset="0"/>
                <a:cs typeface="標楷體" charset="0"/>
              </a:rPr>
              <a:t>免試比序說明</a:t>
            </a:r>
            <a:endParaRPr kumimoji="0" lang="en-US" altLang="zh-TW" sz="2800" b="1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標楷體" charset="0"/>
              <a:cs typeface="標楷體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2年國教簡報">
  <a:themeElements>
    <a:clrScheme name="12年國教簡報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年國教簡報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12年國教簡報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16012</TotalTime>
  <Words>10097</Words>
  <Application>Microsoft Office PowerPoint</Application>
  <PresentationFormat>如螢幕大小 (4:3)</PresentationFormat>
  <Paragraphs>1897</Paragraphs>
  <Slides>141</Slides>
  <Notes>50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141</vt:i4>
      </vt:variant>
    </vt:vector>
  </HeadingPairs>
  <TitlesOfParts>
    <vt:vector size="158" baseType="lpstr">
      <vt:lpstr>BiauKai</vt:lpstr>
      <vt:lpstr>Gulim</vt:lpstr>
      <vt:lpstr>華康儷特圓</vt:lpstr>
      <vt:lpstr>微軟正黑體</vt:lpstr>
      <vt:lpstr>新細明體</vt:lpstr>
      <vt:lpstr>標楷體</vt:lpstr>
      <vt:lpstr>Arial</vt:lpstr>
      <vt:lpstr>Calibri</vt:lpstr>
      <vt:lpstr>Candara</vt:lpstr>
      <vt:lpstr>Cataneo BT</vt:lpstr>
      <vt:lpstr>Century Schoolbook</vt:lpstr>
      <vt:lpstr>Tahoma</vt:lpstr>
      <vt:lpstr>Times New Roman</vt:lpstr>
      <vt:lpstr>Verdana</vt:lpstr>
      <vt:lpstr>Wingdings</vt:lpstr>
      <vt:lpstr>Wingdings 2</vt:lpstr>
      <vt:lpstr>12年國教簡報</vt:lpstr>
      <vt:lpstr>PowerPoint 簡報</vt:lpstr>
      <vt:lpstr>          目次</vt:lpstr>
      <vt:lpstr>PowerPoint 簡報</vt:lpstr>
      <vt:lpstr>108學年度適性入學成果</vt:lpstr>
      <vt:lpstr>108學年度適性入學成果</vt:lpstr>
      <vt:lpstr>108學年度適性入學成果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性向測驗  攻其不備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桃連區職業類科之群科屬性</vt:lpstr>
      <vt:lpstr>分析職業類科升學進路的觀察重點</vt:lpstr>
      <vt:lpstr>機械群簡介</vt:lpstr>
      <vt:lpstr>機械群簡介</vt:lpstr>
      <vt:lpstr>機械群簡介</vt:lpstr>
      <vt:lpstr>高職與高中的進路比較分析</vt:lpstr>
      <vt:lpstr>桃連區機械群108學年度招生科別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教育會考何時考</vt:lpstr>
      <vt:lpstr>教育會考怎麼考</vt:lpstr>
      <vt:lpstr>PowerPoint 簡報</vt:lpstr>
      <vt:lpstr>國中教育會考 成績單</vt:lpstr>
      <vt:lpstr>PowerPoint 簡報</vt:lpstr>
      <vt:lpstr>PowerPoint 簡報</vt:lpstr>
      <vt:lpstr>能力等級與加註標示</vt:lpstr>
      <vt:lpstr>數學科非選擇題 評分說明</vt:lpstr>
      <vt:lpstr>數學非選擇題評量的能力</vt:lpstr>
      <vt:lpstr>評分規準</vt:lpstr>
      <vt:lpstr>PowerPoint 簡報</vt:lpstr>
      <vt:lpstr>作答注意事項</vt:lpstr>
      <vt:lpstr>超出作答區</vt:lpstr>
      <vt:lpstr>規劃作答區</vt:lpstr>
      <vt:lpstr>將題目圖形畫在作答區內</vt:lpstr>
      <vt:lpstr>違規卷</vt:lpstr>
      <vt:lpstr>寫作測驗 評分說明</vt:lpstr>
      <vt:lpstr>寫作測驗評量的能力</vt:lpstr>
      <vt:lpstr>答案卷樣式</vt:lpstr>
      <vt:lpstr>寫作測驗作答注意事項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甄選入學(特色招生)</vt:lpstr>
      <vt:lpstr>甄選入學(特色招生)</vt:lpstr>
      <vt:lpstr>專業群科甄選(特色招生)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術科考試舉隅(一)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志願序計分方式</vt:lpstr>
      <vt:lpstr>同群科志願跨校連續選填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108年桃連區免試入學-同分超額比序步驟</vt:lpstr>
      <vt:lpstr>PowerPoint 簡報</vt:lpstr>
      <vt:lpstr>PowerPoint 簡報</vt:lpstr>
      <vt:lpstr>PowerPoint 簡報</vt:lpstr>
      <vt:lpstr>PowerPoint 簡報</vt:lpstr>
      <vt:lpstr>五專入學時程</vt:lpstr>
      <vt:lpstr>五專優先免試與聯合免試比序 </vt:lpstr>
      <vt:lpstr>五專優先免試與聯合免試入學方式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進路分析大不同</vt:lpstr>
      <vt:lpstr>諮詢專線</vt:lpstr>
      <vt:lpstr>PowerPoint 簡報</vt:lpstr>
    </vt:vector>
  </TitlesOfParts>
  <Company>Net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SA03</dc:creator>
  <cp:lastModifiedBy>User</cp:lastModifiedBy>
  <cp:revision>1238</cp:revision>
  <cp:lastPrinted>2019-10-04T10:15:06Z</cp:lastPrinted>
  <dcterms:created xsi:type="dcterms:W3CDTF">2012-05-12T02:14:41Z</dcterms:created>
  <dcterms:modified xsi:type="dcterms:W3CDTF">2019-11-18T01:32:55Z</dcterms:modified>
</cp:coreProperties>
</file>